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68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5" r:id="rId10"/>
    <p:sldId id="267" r:id="rId11"/>
    <p:sldId id="266" r:id="rId12"/>
    <p:sldId id="269" r:id="rId13"/>
    <p:sldId id="268" r:id="rId14"/>
    <p:sldId id="270" r:id="rId15"/>
    <p:sldId id="271" r:id="rId16"/>
    <p:sldId id="272" r:id="rId17"/>
    <p:sldId id="273" r:id="rId18"/>
    <p:sldId id="274" r:id="rId19"/>
    <p:sldId id="275" r:id="rId20"/>
    <p:sldId id="276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40FF"/>
    <a:srgbClr val="7F7F7F"/>
    <a:srgbClr val="009051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017"/>
    <p:restoredTop sz="82282"/>
  </p:normalViewPr>
  <p:slideViewPr>
    <p:cSldViewPr snapToGrid="0" snapToObjects="1">
      <p:cViewPr varScale="1">
        <p:scale>
          <a:sx n="85" d="100"/>
          <a:sy n="85" d="100"/>
        </p:scale>
        <p:origin x="208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818BAB-0DD9-BF47-8120-3FB2445605D1}" type="datetimeFigureOut">
              <a:rPr lang="en-US" smtClean="0"/>
              <a:t>5/31/20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FED090-DD7F-BA42-A7FE-93BA398C23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8629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FED090-DD7F-BA42-A7FE-93BA398C23C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19975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FED090-DD7F-BA42-A7FE-93BA398C23C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6388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FED090-DD7F-BA42-A7FE-93BA398C23C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0564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FED090-DD7F-BA42-A7FE-93BA398C23C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2176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FED090-DD7F-BA42-A7FE-93BA398C23C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9826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FED090-DD7F-BA42-A7FE-93BA398C23C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1828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FED090-DD7F-BA42-A7FE-93BA398C23C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2254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FED090-DD7F-BA42-A7FE-93BA398C23C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7979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1971A-DA36-7F48-BD7C-6F24AC0D3ED3}" type="datetimeFigureOut">
              <a:rPr lang="en-US" smtClean="0"/>
              <a:t>5/31/20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6AF07-3B0D-CF40-9D62-3D03E4853C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9652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1971A-DA36-7F48-BD7C-6F24AC0D3ED3}" type="datetimeFigureOut">
              <a:rPr lang="en-US" smtClean="0"/>
              <a:t>5/31/20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6AF07-3B0D-CF40-9D62-3D03E4853C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5625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1971A-DA36-7F48-BD7C-6F24AC0D3ED3}" type="datetimeFigureOut">
              <a:rPr lang="en-US" smtClean="0"/>
              <a:t>5/31/20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6AF07-3B0D-CF40-9D62-3D03E4853C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4006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1971A-DA36-7F48-BD7C-6F24AC0D3ED3}" type="datetimeFigureOut">
              <a:rPr lang="en-US" smtClean="0"/>
              <a:t>5/31/20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6AF07-3B0D-CF40-9D62-3D03E4853C7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97145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1971A-DA36-7F48-BD7C-6F24AC0D3ED3}" type="datetimeFigureOut">
              <a:rPr lang="en-US" smtClean="0"/>
              <a:t>5/31/20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6AF07-3B0D-CF40-9D62-3D03E4853C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4018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1971A-DA36-7F48-BD7C-6F24AC0D3ED3}" type="datetimeFigureOut">
              <a:rPr lang="en-US" smtClean="0"/>
              <a:t>5/31/20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6AF07-3B0D-CF40-9D62-3D03E4853C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4247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1971A-DA36-7F48-BD7C-6F24AC0D3ED3}" type="datetimeFigureOut">
              <a:rPr lang="en-US" smtClean="0"/>
              <a:t>5/31/20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6AF07-3B0D-CF40-9D62-3D03E4853C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5463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1971A-DA36-7F48-BD7C-6F24AC0D3ED3}" type="datetimeFigureOut">
              <a:rPr lang="en-US" smtClean="0"/>
              <a:t>5/31/20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6AF07-3B0D-CF40-9D62-3D03E4853C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5452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1971A-DA36-7F48-BD7C-6F24AC0D3ED3}" type="datetimeFigureOut">
              <a:rPr lang="en-US" smtClean="0"/>
              <a:t>5/31/20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6AF07-3B0D-CF40-9D62-3D03E4853C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6435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1971A-DA36-7F48-BD7C-6F24AC0D3ED3}" type="datetimeFigureOut">
              <a:rPr lang="en-US" smtClean="0"/>
              <a:t>5/31/20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6AF07-3B0D-CF40-9D62-3D03E4853C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9691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1971A-DA36-7F48-BD7C-6F24AC0D3ED3}" type="datetimeFigureOut">
              <a:rPr lang="en-US" smtClean="0"/>
              <a:t>5/31/20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6AF07-3B0D-CF40-9D62-3D03E4853C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2538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A1971A-DA36-7F48-BD7C-6F24AC0D3ED3}" type="datetimeFigureOut">
              <a:rPr lang="en-US" smtClean="0"/>
              <a:t>5/31/20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96AF07-3B0D-CF40-9D62-3D03E4853C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89868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17" Type="http://schemas.openxmlformats.org/officeDocument/2006/relationships/image" Target="../media/image33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5" Type="http://schemas.openxmlformats.org/officeDocument/2006/relationships/image" Target="../media/image3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Relationship Id="rId1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50.png"/><Relationship Id="rId18" Type="http://schemas.openxmlformats.org/officeDocument/2006/relationships/image" Target="../media/image5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12" Type="http://schemas.openxmlformats.org/officeDocument/2006/relationships/image" Target="../media/image49.png"/><Relationship Id="rId17" Type="http://schemas.openxmlformats.org/officeDocument/2006/relationships/image" Target="../media/image54.png"/><Relationship Id="rId2" Type="http://schemas.openxmlformats.org/officeDocument/2006/relationships/image" Target="../media/image39.png"/><Relationship Id="rId16" Type="http://schemas.openxmlformats.org/officeDocument/2006/relationships/image" Target="../media/image53.png"/><Relationship Id="rId20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11" Type="http://schemas.openxmlformats.org/officeDocument/2006/relationships/image" Target="../media/image48.png"/><Relationship Id="rId5" Type="http://schemas.openxmlformats.org/officeDocument/2006/relationships/image" Target="../media/image42.png"/><Relationship Id="rId15" Type="http://schemas.openxmlformats.org/officeDocument/2006/relationships/image" Target="../media/image52.png"/><Relationship Id="rId10" Type="http://schemas.openxmlformats.org/officeDocument/2006/relationships/image" Target="../media/image47.png"/><Relationship Id="rId19" Type="http://schemas.openxmlformats.org/officeDocument/2006/relationships/image" Target="../media/image56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Relationship Id="rId14" Type="http://schemas.openxmlformats.org/officeDocument/2006/relationships/image" Target="../media/image5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h.github.io/posts/2015-08-Understanding-LSTMs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12" Type="http://schemas.openxmlformats.org/officeDocument/2006/relationships/image" Target="../media/image7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11" Type="http://schemas.openxmlformats.org/officeDocument/2006/relationships/image" Target="../media/image72.png"/><Relationship Id="rId5" Type="http://schemas.openxmlformats.org/officeDocument/2006/relationships/image" Target="../media/image66.png"/><Relationship Id="rId10" Type="http://schemas.openxmlformats.org/officeDocument/2006/relationships/image" Target="../media/image71.png"/><Relationship Id="rId4" Type="http://schemas.openxmlformats.org/officeDocument/2006/relationships/image" Target="../media/image65.png"/><Relationship Id="rId9" Type="http://schemas.openxmlformats.org/officeDocument/2006/relationships/image" Target="../media/image7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12" Type="http://schemas.openxmlformats.org/officeDocument/2006/relationships/image" Target="../media/image86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11" Type="http://schemas.openxmlformats.org/officeDocument/2006/relationships/image" Target="../media/image85.png"/><Relationship Id="rId5" Type="http://schemas.openxmlformats.org/officeDocument/2006/relationships/image" Target="../media/image79.png"/><Relationship Id="rId10" Type="http://schemas.openxmlformats.org/officeDocument/2006/relationships/image" Target="../media/image84.png"/><Relationship Id="rId4" Type="http://schemas.openxmlformats.org/officeDocument/2006/relationships/image" Target="../media/image78.png"/><Relationship Id="rId9" Type="http://schemas.openxmlformats.org/officeDocument/2006/relationships/image" Target="../media/image8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00BA7-908E-754E-A1B7-5760DA50B3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29692" y="2043663"/>
            <a:ext cx="6732616" cy="203105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FFFFFF"/>
                </a:solidFill>
              </a:rPr>
              <a:t>Lesson 4: 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Recurrent Neural Networks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2B87CD0-539B-CB49-B801-615B61E594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5368" y="4074718"/>
            <a:ext cx="6105194" cy="682079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Eric Keilty</a:t>
            </a:r>
          </a:p>
        </p:txBody>
      </p:sp>
    </p:spTree>
    <p:extLst>
      <p:ext uri="{BB962C8B-B14F-4D97-AF65-F5344CB8AC3E}">
        <p14:creationId xmlns:p14="http://schemas.microsoft.com/office/powerpoint/2010/main" val="23723154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FF2FE0-DEC0-A54F-8C89-9D93580280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Gated Recurrent Unit (GRU)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D87F90C6-AE5A-094A-A292-BEF6E0CA5989}"/>
              </a:ext>
            </a:extLst>
          </p:cNvPr>
          <p:cNvSpPr/>
          <p:nvPr/>
        </p:nvSpPr>
        <p:spPr>
          <a:xfrm>
            <a:off x="2608971" y="2393821"/>
            <a:ext cx="7280617" cy="2941776"/>
          </a:xfrm>
          <a:prstGeom prst="roundRect">
            <a:avLst/>
          </a:prstGeom>
          <a:solidFill>
            <a:schemeClr val="tx1">
              <a:lumMod val="50000"/>
              <a:alpha val="50196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DFB6D61-ACF0-5D44-B87D-12FF2E45D1A0}"/>
              </a:ext>
            </a:extLst>
          </p:cNvPr>
          <p:cNvCxnSpPr>
            <a:cxnSpLocks/>
          </p:cNvCxnSpPr>
          <p:nvPr/>
        </p:nvCxnSpPr>
        <p:spPr>
          <a:xfrm flipV="1">
            <a:off x="6193929" y="5311395"/>
            <a:ext cx="0" cy="57798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871B12C-0824-CF4E-BAAD-603092ABBCCE}"/>
              </a:ext>
            </a:extLst>
          </p:cNvPr>
          <p:cNvCxnSpPr>
            <a:cxnSpLocks/>
          </p:cNvCxnSpPr>
          <p:nvPr/>
        </p:nvCxnSpPr>
        <p:spPr>
          <a:xfrm>
            <a:off x="1920320" y="3877496"/>
            <a:ext cx="663669" cy="2115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3EA4652-BB61-574E-A0B4-27A962952787}"/>
                  </a:ext>
                </a:extLst>
              </p:cNvPr>
              <p:cNvSpPr txBox="1"/>
              <p:nvPr/>
            </p:nvSpPr>
            <p:spPr>
              <a:xfrm>
                <a:off x="5995671" y="5903011"/>
                <a:ext cx="45265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16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accPr>
                            <m:e>
                              <m:r>
                                <a:rPr lang="en-US" sz="16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sz="16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1600" dirty="0">
                  <a:solidFill>
                    <a:srgbClr val="FFFF00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3EA4652-BB61-574E-A0B4-27A9629527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5671" y="5903011"/>
                <a:ext cx="452658" cy="338554"/>
              </a:xfrm>
              <a:prstGeom prst="rect">
                <a:avLst/>
              </a:prstGeom>
              <a:blipFill>
                <a:blip r:embed="rId3"/>
                <a:stretch>
                  <a:fillRect t="-18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4EC2B20-5574-B343-8AD1-E971DBCCF69A}"/>
                  </a:ext>
                </a:extLst>
              </p:cNvPr>
              <p:cNvSpPr txBox="1"/>
              <p:nvPr/>
            </p:nvSpPr>
            <p:spPr>
              <a:xfrm>
                <a:off x="1536852" y="3646908"/>
                <a:ext cx="452658" cy="3749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solidFill>
                                <a:srgbClr val="FF40FF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1600" i="1">
                                  <a:solidFill>
                                    <a:srgbClr val="FF40FF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accPr>
                            <m:e>
                              <m:r>
                                <a:rPr lang="en-US" sz="1600" b="0" i="1" smtClean="0">
                                  <a:solidFill>
                                    <a:srgbClr val="FF40FF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h</m:t>
                              </m:r>
                            </m:e>
                          </m:acc>
                        </m:e>
                        <m:sub>
                          <m:r>
                            <a:rPr lang="en-US" sz="1600" b="0" i="1" smtClean="0">
                              <a:solidFill>
                                <a:srgbClr val="FF40FF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4EC2B20-5574-B343-8AD1-E971DBCCF6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6852" y="3646908"/>
                <a:ext cx="452658" cy="37497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5A9E6A9-20BB-144D-8B39-88BBAC527E67}"/>
              </a:ext>
            </a:extLst>
          </p:cNvPr>
          <p:cNvCxnSpPr>
            <a:cxnSpLocks/>
          </p:cNvCxnSpPr>
          <p:nvPr/>
        </p:nvCxnSpPr>
        <p:spPr>
          <a:xfrm flipV="1">
            <a:off x="3646918" y="2940147"/>
            <a:ext cx="0" cy="47137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2257226-2763-974F-98F0-474462AB3F0E}"/>
                  </a:ext>
                </a:extLst>
              </p:cNvPr>
              <p:cNvSpPr txBox="1"/>
              <p:nvPr/>
            </p:nvSpPr>
            <p:spPr>
              <a:xfrm>
                <a:off x="8853815" y="1803229"/>
                <a:ext cx="452658" cy="3749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solidFill>
                                <a:srgbClr val="FF40FF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1600" i="1">
                                  <a:solidFill>
                                    <a:srgbClr val="FF40FF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accPr>
                            <m:e>
                              <m:r>
                                <a:rPr lang="en-US" sz="1600" b="0" i="1" smtClean="0">
                                  <a:solidFill>
                                    <a:srgbClr val="FF40FF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h</m:t>
                              </m:r>
                            </m:e>
                          </m:acc>
                        </m:e>
                        <m:sub>
                          <m:r>
                            <a:rPr lang="en-US" sz="1600" b="0" i="1" smtClean="0">
                              <a:solidFill>
                                <a:srgbClr val="FF40FF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𝑡</m:t>
                          </m:r>
                          <m:r>
                            <a:rPr lang="en-US" sz="1600" b="0" i="1" smtClean="0">
                              <a:solidFill>
                                <a:srgbClr val="FF40FF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1600" dirty="0">
                  <a:solidFill>
                    <a:srgbClr val="FF40FF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2257226-2763-974F-98F0-474462AB3F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3815" y="1803229"/>
                <a:ext cx="452658" cy="374974"/>
              </a:xfrm>
              <a:prstGeom prst="rect">
                <a:avLst/>
              </a:prstGeom>
              <a:blipFill>
                <a:blip r:embed="rId5"/>
                <a:stretch>
                  <a:fillRect r="-135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8617E1BC-39AD-DC4A-BF10-FA4337AFAD35}"/>
              </a:ext>
            </a:extLst>
          </p:cNvPr>
          <p:cNvSpPr/>
          <p:nvPr/>
        </p:nvSpPr>
        <p:spPr>
          <a:xfrm>
            <a:off x="3154547" y="3411519"/>
            <a:ext cx="984738" cy="984738"/>
          </a:xfrm>
          <a:prstGeom prst="roundRect">
            <a:avLst/>
          </a:prstGeom>
          <a:solidFill>
            <a:schemeClr val="tx1">
              <a:lumMod val="50000"/>
              <a:alpha val="50196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70BE85E-7126-A14F-871D-6713FAA249EF}"/>
              </a:ext>
            </a:extLst>
          </p:cNvPr>
          <p:cNvSpPr txBox="1"/>
          <p:nvPr/>
        </p:nvSpPr>
        <p:spPr>
          <a:xfrm>
            <a:off x="3156757" y="3675114"/>
            <a:ext cx="9847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RNN</a:t>
            </a:r>
          </a:p>
          <a:p>
            <a:pPr algn="ctr"/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Cell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9868C271-3928-094F-8ED4-333DB0EE3FC7}"/>
              </a:ext>
            </a:extLst>
          </p:cNvPr>
          <p:cNvSpPr/>
          <p:nvPr/>
        </p:nvSpPr>
        <p:spPr>
          <a:xfrm>
            <a:off x="6822793" y="3411519"/>
            <a:ext cx="984738" cy="984738"/>
          </a:xfrm>
          <a:prstGeom prst="roundRect">
            <a:avLst/>
          </a:prstGeom>
          <a:solidFill>
            <a:schemeClr val="tx1">
              <a:lumMod val="50000"/>
              <a:alpha val="50196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94F6997-90B7-B24C-BF33-0764928FAB1C}"/>
              </a:ext>
            </a:extLst>
          </p:cNvPr>
          <p:cNvSpPr txBox="1"/>
          <p:nvPr/>
        </p:nvSpPr>
        <p:spPr>
          <a:xfrm>
            <a:off x="6825003" y="3675114"/>
            <a:ext cx="9847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RNN</a:t>
            </a:r>
          </a:p>
          <a:p>
            <a:pPr algn="ctr"/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Cell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F2D9590-CCCC-C943-A497-E2E7337D8887}"/>
              </a:ext>
            </a:extLst>
          </p:cNvPr>
          <p:cNvCxnSpPr>
            <a:cxnSpLocks/>
            <a:stCxn id="27" idx="0"/>
          </p:cNvCxnSpPr>
          <p:nvPr/>
        </p:nvCxnSpPr>
        <p:spPr>
          <a:xfrm flipV="1">
            <a:off x="7315162" y="2940147"/>
            <a:ext cx="4721" cy="47137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67EEBD7B-4440-1246-AB69-CA06AF0365A7}"/>
                  </a:ext>
                </a:extLst>
              </p:cNvPr>
              <p:cNvSpPr txBox="1"/>
              <p:nvPr/>
            </p:nvSpPr>
            <p:spPr>
              <a:xfrm>
                <a:off x="3420587" y="2604566"/>
                <a:ext cx="45265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accPr>
                            <m:e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𝑟</m:t>
                              </m:r>
                            </m:e>
                          </m:acc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𝑡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67EEBD7B-4440-1246-AB69-CA06AF0365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0587" y="2604566"/>
                <a:ext cx="452658" cy="338554"/>
              </a:xfrm>
              <a:prstGeom prst="rect">
                <a:avLst/>
              </a:prstGeom>
              <a:blipFill>
                <a:blip r:embed="rId6"/>
                <a:stretch>
                  <a:fillRect t="-17857" r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577B2BBD-9025-2743-8A23-8202F2F087AA}"/>
                  </a:ext>
                </a:extLst>
              </p:cNvPr>
              <p:cNvSpPr txBox="1"/>
              <p:nvPr/>
            </p:nvSpPr>
            <p:spPr>
              <a:xfrm>
                <a:off x="7143611" y="2626492"/>
                <a:ext cx="45265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accPr>
                            <m:e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𝑧</m:t>
                              </m:r>
                            </m:e>
                          </m:acc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𝑡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577B2BBD-9025-2743-8A23-8202F2F087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3611" y="2626492"/>
                <a:ext cx="452658" cy="338554"/>
              </a:xfrm>
              <a:prstGeom prst="rect">
                <a:avLst/>
              </a:prstGeom>
              <a:blipFill>
                <a:blip r:embed="rId7"/>
                <a:stretch>
                  <a:fillRect t="-18519" r="-8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6428BA9D-8FD6-734A-BDAC-6807FB05D0E7}"/>
              </a:ext>
            </a:extLst>
          </p:cNvPr>
          <p:cNvSpPr/>
          <p:nvPr/>
        </p:nvSpPr>
        <p:spPr>
          <a:xfrm>
            <a:off x="4897569" y="3411519"/>
            <a:ext cx="984738" cy="984738"/>
          </a:xfrm>
          <a:prstGeom prst="roundRect">
            <a:avLst/>
          </a:prstGeom>
          <a:solidFill>
            <a:schemeClr val="bg1">
              <a:alpha val="50196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E6A0D3E-9B38-3248-B8E5-64F054C2E7AC}"/>
              </a:ext>
            </a:extLst>
          </p:cNvPr>
          <p:cNvSpPr txBox="1"/>
          <p:nvPr/>
        </p:nvSpPr>
        <p:spPr>
          <a:xfrm>
            <a:off x="4908216" y="3676310"/>
            <a:ext cx="9847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Reset Gate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05A413E4-F5AB-5B4A-8125-9D78DE46F156}"/>
              </a:ext>
            </a:extLst>
          </p:cNvPr>
          <p:cNvCxnSpPr>
            <a:cxnSpLocks/>
            <a:stCxn id="26" idx="3"/>
            <a:endCxn id="35" idx="1"/>
          </p:cNvCxnSpPr>
          <p:nvPr/>
        </p:nvCxnSpPr>
        <p:spPr>
          <a:xfrm>
            <a:off x="4141495" y="3936724"/>
            <a:ext cx="766721" cy="119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A21330A8-9028-8F48-B22E-A730E3769D89}"/>
              </a:ext>
            </a:extLst>
          </p:cNvPr>
          <p:cNvCxnSpPr>
            <a:cxnSpLocks/>
            <a:endCxn id="25" idx="2"/>
          </p:cNvCxnSpPr>
          <p:nvPr/>
        </p:nvCxnSpPr>
        <p:spPr>
          <a:xfrm flipV="1">
            <a:off x="3646916" y="4396257"/>
            <a:ext cx="0" cy="44196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757AEC12-66C8-B14B-A013-2E5C6CFDA058}"/>
              </a:ext>
            </a:extLst>
          </p:cNvPr>
          <p:cNvCxnSpPr>
            <a:cxnSpLocks/>
          </p:cNvCxnSpPr>
          <p:nvPr/>
        </p:nvCxnSpPr>
        <p:spPr>
          <a:xfrm flipV="1">
            <a:off x="5572818" y="4396257"/>
            <a:ext cx="0" cy="44196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4182865-7D2D-464D-B2F3-753D265A2834}"/>
              </a:ext>
            </a:extLst>
          </p:cNvPr>
          <p:cNvCxnSpPr>
            <a:cxnSpLocks/>
            <a:stCxn id="34" idx="0"/>
          </p:cNvCxnSpPr>
          <p:nvPr/>
        </p:nvCxnSpPr>
        <p:spPr>
          <a:xfrm flipV="1">
            <a:off x="5389938" y="2965046"/>
            <a:ext cx="0" cy="44647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D570E8C4-6C60-CB42-B653-220544A483CE}"/>
                  </a:ext>
                </a:extLst>
              </p:cNvPr>
              <p:cNvSpPr txBox="1"/>
              <p:nvPr/>
            </p:nvSpPr>
            <p:spPr>
              <a:xfrm>
                <a:off x="5185806" y="2644762"/>
                <a:ext cx="45265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16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accPr>
                            <m:e>
                              <m:r>
                                <a:rPr lang="en-US" sz="16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𝑛</m:t>
                              </m:r>
                            </m:e>
                          </m:acc>
                        </m:e>
                        <m:sub>
                          <m:r>
                            <a:rPr lang="en-US" sz="16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𝑡</m:t>
                          </m:r>
                          <m:r>
                            <a:rPr lang="en-US" sz="16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1600" dirty="0">
                  <a:solidFill>
                    <a:srgbClr val="00B0F0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D570E8C4-6C60-CB42-B653-220544A483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5806" y="2644762"/>
                <a:ext cx="452658" cy="338554"/>
              </a:xfrm>
              <a:prstGeom prst="rect">
                <a:avLst/>
              </a:prstGeom>
              <a:blipFill>
                <a:blip r:embed="rId8"/>
                <a:stretch>
                  <a:fillRect r="-13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F6D26B2A-4B75-B543-A776-4486FEE0858E}"/>
                  </a:ext>
                </a:extLst>
              </p:cNvPr>
              <p:cNvSpPr txBox="1"/>
              <p:nvPr/>
            </p:nvSpPr>
            <p:spPr>
              <a:xfrm>
                <a:off x="3420587" y="4864548"/>
                <a:ext cx="45265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16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accPr>
                            <m:e>
                              <m:r>
                                <a:rPr lang="en-US" sz="16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sz="16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1600" dirty="0">
                  <a:solidFill>
                    <a:srgbClr val="FFFF00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F6D26B2A-4B75-B543-A776-4486FEE085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0587" y="4864548"/>
                <a:ext cx="452658" cy="338554"/>
              </a:xfrm>
              <a:prstGeom prst="rect">
                <a:avLst/>
              </a:prstGeom>
              <a:blipFill>
                <a:blip r:embed="rId9"/>
                <a:stretch>
                  <a:fillRect t="-17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CB111A34-F8B2-6C43-A9CD-457388C01E7A}"/>
                  </a:ext>
                </a:extLst>
              </p:cNvPr>
              <p:cNvSpPr txBox="1"/>
              <p:nvPr/>
            </p:nvSpPr>
            <p:spPr>
              <a:xfrm>
                <a:off x="5368686" y="4864548"/>
                <a:ext cx="45265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16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accPr>
                            <m:e>
                              <m:r>
                                <a:rPr lang="en-US" sz="16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sz="16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1600" dirty="0">
                  <a:solidFill>
                    <a:srgbClr val="FFFF00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CB111A34-F8B2-6C43-A9CD-457388C01E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8686" y="4864548"/>
                <a:ext cx="452658" cy="338554"/>
              </a:xfrm>
              <a:prstGeom prst="rect">
                <a:avLst/>
              </a:prstGeom>
              <a:blipFill>
                <a:blip r:embed="rId10"/>
                <a:stretch>
                  <a:fillRect t="-17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080AB56C-0E8D-8C43-A2EE-73E9C904C6EB}"/>
              </a:ext>
            </a:extLst>
          </p:cNvPr>
          <p:cNvCxnSpPr>
            <a:cxnSpLocks/>
          </p:cNvCxnSpPr>
          <p:nvPr/>
        </p:nvCxnSpPr>
        <p:spPr>
          <a:xfrm>
            <a:off x="2794806" y="3903888"/>
            <a:ext cx="36739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D0A4EA0C-34E4-8049-944E-DE4072C11544}"/>
                  </a:ext>
                </a:extLst>
              </p:cNvPr>
              <p:cNvSpPr txBox="1"/>
              <p:nvPr/>
            </p:nvSpPr>
            <p:spPr>
              <a:xfrm>
                <a:off x="2608972" y="3528914"/>
                <a:ext cx="452658" cy="3749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solidFill>
                                <a:srgbClr val="FF40FF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1600" i="1">
                                  <a:solidFill>
                                    <a:srgbClr val="FF40FF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accPr>
                            <m:e>
                              <m:r>
                                <a:rPr lang="en-US" sz="1600" b="0" i="1" smtClean="0">
                                  <a:solidFill>
                                    <a:srgbClr val="FF40FF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h</m:t>
                              </m:r>
                            </m:e>
                          </m:acc>
                        </m:e>
                        <m:sub>
                          <m:r>
                            <a:rPr lang="en-US" sz="1600" b="0" i="1" smtClean="0">
                              <a:solidFill>
                                <a:srgbClr val="FF40FF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D0A4EA0C-34E4-8049-944E-DE4072C115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8972" y="3528914"/>
                <a:ext cx="452658" cy="37497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A7DB17BD-9963-894C-A91F-B6EDABB9F5CD}"/>
              </a:ext>
            </a:extLst>
          </p:cNvPr>
          <p:cNvCxnSpPr>
            <a:cxnSpLocks/>
          </p:cNvCxnSpPr>
          <p:nvPr/>
        </p:nvCxnSpPr>
        <p:spPr>
          <a:xfrm>
            <a:off x="6446320" y="3934030"/>
            <a:ext cx="36739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944C3140-193C-6E48-99FE-257D9A89B3BD}"/>
                  </a:ext>
                </a:extLst>
              </p:cNvPr>
              <p:cNvSpPr txBox="1"/>
              <p:nvPr/>
            </p:nvSpPr>
            <p:spPr>
              <a:xfrm>
                <a:off x="6260486" y="3559056"/>
                <a:ext cx="452658" cy="3749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solidFill>
                                <a:srgbClr val="FF40FF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1600" i="1">
                                  <a:solidFill>
                                    <a:srgbClr val="FF40FF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accPr>
                            <m:e>
                              <m:r>
                                <a:rPr lang="en-US" sz="1600" b="0" i="1" smtClean="0">
                                  <a:solidFill>
                                    <a:srgbClr val="FF40FF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h</m:t>
                              </m:r>
                            </m:e>
                          </m:acc>
                        </m:e>
                        <m:sub>
                          <m:r>
                            <a:rPr lang="en-US" sz="1600" b="0" i="1" smtClean="0">
                              <a:solidFill>
                                <a:srgbClr val="FF40FF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944C3140-193C-6E48-99FE-257D9A89B3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0486" y="3559056"/>
                <a:ext cx="452658" cy="37497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2DCDD8CF-6D8E-574C-BEBC-5BC0FA7470A7}"/>
              </a:ext>
            </a:extLst>
          </p:cNvPr>
          <p:cNvCxnSpPr>
            <a:cxnSpLocks/>
          </p:cNvCxnSpPr>
          <p:nvPr/>
        </p:nvCxnSpPr>
        <p:spPr>
          <a:xfrm flipV="1">
            <a:off x="7333719" y="4396257"/>
            <a:ext cx="0" cy="44196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1888954B-F957-524E-B1C8-204F664F15F4}"/>
                  </a:ext>
                </a:extLst>
              </p:cNvPr>
              <p:cNvSpPr txBox="1"/>
              <p:nvPr/>
            </p:nvSpPr>
            <p:spPr>
              <a:xfrm>
                <a:off x="7129587" y="4864548"/>
                <a:ext cx="45265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16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accPr>
                            <m:e>
                              <m:r>
                                <a:rPr lang="en-US" sz="16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sz="16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1600" dirty="0">
                  <a:solidFill>
                    <a:srgbClr val="FFFF00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1888954B-F957-524E-B1C8-204F664F15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9587" y="4864548"/>
                <a:ext cx="452658" cy="338554"/>
              </a:xfrm>
              <a:prstGeom prst="rect">
                <a:avLst/>
              </a:prstGeom>
              <a:blipFill>
                <a:blip r:embed="rId9"/>
                <a:stretch>
                  <a:fillRect t="-17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9BB57B5C-25AE-504F-95DA-DB358562BAFD}"/>
              </a:ext>
            </a:extLst>
          </p:cNvPr>
          <p:cNvCxnSpPr>
            <a:cxnSpLocks/>
          </p:cNvCxnSpPr>
          <p:nvPr/>
        </p:nvCxnSpPr>
        <p:spPr>
          <a:xfrm flipV="1">
            <a:off x="5185806" y="4396257"/>
            <a:ext cx="0" cy="44196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42859351-3A3B-7046-8DE3-6BFA3B9650A7}"/>
                  </a:ext>
                </a:extLst>
              </p:cNvPr>
              <p:cNvSpPr txBox="1"/>
              <p:nvPr/>
            </p:nvSpPr>
            <p:spPr>
              <a:xfrm>
                <a:off x="4969398" y="4818937"/>
                <a:ext cx="452658" cy="3749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solidFill>
                                <a:srgbClr val="FF40FF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1600" i="1">
                                  <a:solidFill>
                                    <a:srgbClr val="FF40FF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accPr>
                            <m:e>
                              <m:r>
                                <a:rPr lang="en-US" sz="1600" b="0" i="1" smtClean="0">
                                  <a:solidFill>
                                    <a:srgbClr val="FF40FF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h</m:t>
                              </m:r>
                            </m:e>
                          </m:acc>
                        </m:e>
                        <m:sub>
                          <m:r>
                            <a:rPr lang="en-US" sz="1600" b="0" i="1" smtClean="0">
                              <a:solidFill>
                                <a:srgbClr val="FF40FF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42859351-3A3B-7046-8DE3-6BFA3B9650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9398" y="4818937"/>
                <a:ext cx="452658" cy="37497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Rounded Rectangle 69">
            <a:extLst>
              <a:ext uri="{FF2B5EF4-FFF2-40B4-BE49-F238E27FC236}">
                <a16:creationId xmlns:a16="http://schemas.microsoft.com/office/drawing/2014/main" id="{693DE94E-C1F6-B444-B094-2CF7EED79FC3}"/>
              </a:ext>
            </a:extLst>
          </p:cNvPr>
          <p:cNvSpPr/>
          <p:nvPr/>
        </p:nvSpPr>
        <p:spPr>
          <a:xfrm>
            <a:off x="8609027" y="3411519"/>
            <a:ext cx="984738" cy="984738"/>
          </a:xfrm>
          <a:prstGeom prst="roundRect">
            <a:avLst/>
          </a:prstGeom>
          <a:solidFill>
            <a:schemeClr val="bg1">
              <a:alpha val="50196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67C36026-59F5-B24F-976D-F7EBA56EECEB}"/>
              </a:ext>
            </a:extLst>
          </p:cNvPr>
          <p:cNvSpPr txBox="1"/>
          <p:nvPr/>
        </p:nvSpPr>
        <p:spPr>
          <a:xfrm>
            <a:off x="8619674" y="3676310"/>
            <a:ext cx="9847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Update Gate</a:t>
            </a:r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2D5891E4-5738-4B40-9022-28692325293E}"/>
              </a:ext>
            </a:extLst>
          </p:cNvPr>
          <p:cNvCxnSpPr>
            <a:cxnSpLocks/>
          </p:cNvCxnSpPr>
          <p:nvPr/>
        </p:nvCxnSpPr>
        <p:spPr>
          <a:xfrm flipV="1">
            <a:off x="9298344" y="4396257"/>
            <a:ext cx="0" cy="44196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8316C53F-8003-0943-9351-1F56EBAE9657}"/>
              </a:ext>
            </a:extLst>
          </p:cNvPr>
          <p:cNvCxnSpPr>
            <a:cxnSpLocks/>
            <a:stCxn id="70" idx="0"/>
          </p:cNvCxnSpPr>
          <p:nvPr/>
        </p:nvCxnSpPr>
        <p:spPr>
          <a:xfrm flipV="1">
            <a:off x="9101396" y="2168112"/>
            <a:ext cx="0" cy="124340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346921F4-8F08-134B-BCE4-68DCE9EB2FCC}"/>
              </a:ext>
            </a:extLst>
          </p:cNvPr>
          <p:cNvCxnSpPr>
            <a:cxnSpLocks/>
          </p:cNvCxnSpPr>
          <p:nvPr/>
        </p:nvCxnSpPr>
        <p:spPr>
          <a:xfrm flipV="1">
            <a:off x="8911332" y="4396257"/>
            <a:ext cx="0" cy="44196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18D8E42A-2BC9-694B-AF48-7973EF88D445}"/>
                  </a:ext>
                </a:extLst>
              </p:cNvPr>
              <p:cNvSpPr txBox="1"/>
              <p:nvPr/>
            </p:nvSpPr>
            <p:spPr>
              <a:xfrm>
                <a:off x="8694924" y="4818937"/>
                <a:ext cx="452658" cy="3749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solidFill>
                                <a:srgbClr val="FF40FF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1600" i="1">
                                  <a:solidFill>
                                    <a:srgbClr val="FF40FF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accPr>
                            <m:e>
                              <m:r>
                                <a:rPr lang="en-US" sz="1600" b="0" i="1" smtClean="0">
                                  <a:solidFill>
                                    <a:srgbClr val="FF40FF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h</m:t>
                              </m:r>
                            </m:e>
                          </m:acc>
                        </m:e>
                        <m:sub>
                          <m:r>
                            <a:rPr lang="en-US" sz="1600" b="0" i="1" smtClean="0">
                              <a:solidFill>
                                <a:srgbClr val="FF40FF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18D8E42A-2BC9-694B-AF48-7973EF88D4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4924" y="4818937"/>
                <a:ext cx="452658" cy="374974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4C4B131B-7DC3-204C-826F-F997BF4467E7}"/>
                  </a:ext>
                </a:extLst>
              </p:cNvPr>
              <p:cNvSpPr txBox="1"/>
              <p:nvPr/>
            </p:nvSpPr>
            <p:spPr>
              <a:xfrm>
                <a:off x="9110289" y="4837147"/>
                <a:ext cx="45265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16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accPr>
                            <m:e>
                              <m:r>
                                <a:rPr lang="en-US" sz="16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𝑛</m:t>
                              </m:r>
                            </m:e>
                          </m:acc>
                        </m:e>
                        <m:sub>
                          <m:r>
                            <a:rPr lang="en-US" sz="16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𝑡</m:t>
                          </m:r>
                          <m:r>
                            <a:rPr lang="en-US" sz="16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1600" dirty="0">
                  <a:solidFill>
                    <a:srgbClr val="00B0F0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4C4B131B-7DC3-204C-826F-F997BF4467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0289" y="4837147"/>
                <a:ext cx="452658" cy="338554"/>
              </a:xfrm>
              <a:prstGeom prst="rect">
                <a:avLst/>
              </a:prstGeom>
              <a:blipFill>
                <a:blip r:embed="rId15"/>
                <a:stretch>
                  <a:fillRect r="-135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755F262F-346A-764B-9469-212AE5DA758B}"/>
                  </a:ext>
                </a:extLst>
              </p:cNvPr>
              <p:cNvSpPr txBox="1"/>
              <p:nvPr/>
            </p:nvSpPr>
            <p:spPr>
              <a:xfrm>
                <a:off x="4248934" y="3544484"/>
                <a:ext cx="45265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accPr>
                            <m:e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𝑟</m:t>
                              </m:r>
                            </m:e>
                          </m:acc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𝑡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755F262F-346A-764B-9469-212AE5DA75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8934" y="3544484"/>
                <a:ext cx="452658" cy="338554"/>
              </a:xfrm>
              <a:prstGeom prst="rect">
                <a:avLst/>
              </a:prstGeom>
              <a:blipFill>
                <a:blip r:embed="rId16"/>
                <a:stretch>
                  <a:fillRect t="-17857" r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056C2487-E6A2-DA41-8715-D072F4077317}"/>
              </a:ext>
            </a:extLst>
          </p:cNvPr>
          <p:cNvCxnSpPr>
            <a:cxnSpLocks/>
          </p:cNvCxnSpPr>
          <p:nvPr/>
        </p:nvCxnSpPr>
        <p:spPr>
          <a:xfrm>
            <a:off x="7834723" y="3934030"/>
            <a:ext cx="766721" cy="119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31E1AF67-531E-4A42-BAA5-1498D8A5E490}"/>
                  </a:ext>
                </a:extLst>
              </p:cNvPr>
              <p:cNvSpPr txBox="1"/>
              <p:nvPr/>
            </p:nvSpPr>
            <p:spPr>
              <a:xfrm>
                <a:off x="7938355" y="3565334"/>
                <a:ext cx="45265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accPr>
                            <m:e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𝑧</m:t>
                              </m:r>
                            </m:e>
                          </m:acc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𝑡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31E1AF67-531E-4A42-BAA5-1498D8A5E4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8355" y="3565334"/>
                <a:ext cx="452658" cy="338554"/>
              </a:xfrm>
              <a:prstGeom prst="rect">
                <a:avLst/>
              </a:prstGeom>
              <a:blipFill>
                <a:blip r:embed="rId17"/>
                <a:stretch>
                  <a:fillRect t="-18519" r="-8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282809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FF2FE0-DEC0-A54F-8C89-9D93580280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Gated Recurrent Unit (GRU)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9B30976-EAC7-7A4C-97B0-C0EEB3AEA2FF}"/>
                  </a:ext>
                </a:extLst>
              </p:cNvPr>
              <p:cNvSpPr txBox="1"/>
              <p:nvPr/>
            </p:nvSpPr>
            <p:spPr>
              <a:xfrm>
                <a:off x="2847260" y="2566724"/>
                <a:ext cx="5625281" cy="5458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𝑟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𝑡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+1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=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ourier New" panose="02070309020205020404" pitchFamily="49" charset="0"/>
                        </a:rPr>
                        <m:t>𝜎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𝑟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  <m:t>𝑏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𝑟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h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𝑟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rgbClr val="FF40FF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rgbClr val="FF40FF"/>
                                      </a:solidFill>
                                      <a:latin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rgbClr val="FF40FF"/>
                                      </a:solidFill>
                                      <a:latin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  <m:t>h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solidFill>
                                    <a:srgbClr val="FF40FF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  <m:t>𝑏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h𝑟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9B30976-EAC7-7A4C-97B0-C0EEB3AEA2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7260" y="2566724"/>
                <a:ext cx="5625281" cy="545855"/>
              </a:xfrm>
              <a:prstGeom prst="rect">
                <a:avLst/>
              </a:prstGeom>
              <a:blipFill>
                <a:blip r:embed="rId2"/>
                <a:stretch>
                  <a:fillRect t="-4545"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B951BC6-0031-044B-91BA-81D59C9EBFDC}"/>
                  </a:ext>
                </a:extLst>
              </p:cNvPr>
              <p:cNvSpPr txBox="1"/>
              <p:nvPr/>
            </p:nvSpPr>
            <p:spPr>
              <a:xfrm>
                <a:off x="2847259" y="3112579"/>
                <a:ext cx="5625281" cy="5458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𝑧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𝑡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+1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=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ourier New" panose="02070309020205020404" pitchFamily="49" charset="0"/>
                        </a:rPr>
                        <m:t>𝜎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𝑧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  <m:t>𝑏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𝑧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h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𝑧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rgbClr val="FF40FF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rgbClr val="FF40FF"/>
                                      </a:solidFill>
                                      <a:latin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rgbClr val="FF40FF"/>
                                      </a:solidFill>
                                      <a:latin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  <m:t>h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solidFill>
                                    <a:srgbClr val="FF40FF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  <m:t>𝑏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h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𝑧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B951BC6-0031-044B-91BA-81D59C9EBF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7259" y="3112579"/>
                <a:ext cx="5625281" cy="545855"/>
              </a:xfrm>
              <a:prstGeom prst="rect">
                <a:avLst/>
              </a:prstGeom>
              <a:blipFill>
                <a:blip r:embed="rId3"/>
                <a:stretch>
                  <a:fillRect t="-4545"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D6E18F3-A734-9542-8226-9266E0973D8F}"/>
                  </a:ext>
                </a:extLst>
              </p:cNvPr>
              <p:cNvSpPr txBox="1"/>
              <p:nvPr/>
            </p:nvSpPr>
            <p:spPr>
              <a:xfrm>
                <a:off x="2929145" y="3672082"/>
                <a:ext cx="6963647" cy="5458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𝑛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+1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𝑡𝑎𝑛h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𝑛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  <m:t>𝑏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𝑖𝑛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  <m:t>𝑟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𝑡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urier New" panose="02070309020205020404" pitchFamily="49" charset="0"/>
                            </a:rPr>
                            <m:t>∘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urier New" panose="02070309020205020404" pitchFamily="49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h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rgbClr val="FF40FF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rgbClr val="FF40FF"/>
                                      </a:solidFill>
                                      <a:latin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rgbClr val="FF40FF"/>
                                      </a:solidFill>
                                      <a:latin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  <m:t>h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solidFill>
                                    <a:srgbClr val="FF40FF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  <m:t>𝑏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h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urier New" panose="02070309020205020404" pitchFamily="49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US" sz="240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D6E18F3-A734-9542-8226-9266E0973D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9145" y="3672082"/>
                <a:ext cx="6963647" cy="545855"/>
              </a:xfrm>
              <a:prstGeom prst="rect">
                <a:avLst/>
              </a:prstGeom>
              <a:blipFill>
                <a:blip r:embed="rId4"/>
                <a:stretch>
                  <a:fillRect t="-4545"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2C1D3C0-6264-8140-8BB8-34173AD1F01A}"/>
                  </a:ext>
                </a:extLst>
              </p:cNvPr>
              <p:cNvSpPr txBox="1"/>
              <p:nvPr/>
            </p:nvSpPr>
            <p:spPr>
              <a:xfrm>
                <a:off x="2951770" y="4231585"/>
                <a:ext cx="4893860" cy="5162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FF40FF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rgbClr val="FF40FF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FF40FF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h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solidFill>
                                <a:srgbClr val="FF40FF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FF40FF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+1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=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  <m:t>𝑧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𝑡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ourier New" panose="02070309020205020404" pitchFamily="49" charset="0"/>
                        </a:rPr>
                        <m:t>∘</m:t>
                      </m:r>
                      <m:sSub>
                        <m:sSubPr>
                          <m:ctrlPr>
                            <a:rPr lang="en-US" sz="240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𝑛</m:t>
                              </m:r>
                            </m:e>
                          </m:acc>
                        </m:e>
                        <m:sub>
                          <m:r>
                            <a:rPr lang="en-US" sz="2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+1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𝑧</m:t>
                              </m:r>
                            </m:e>
                          </m:acc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𝑡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+1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ourier New" panose="02070309020205020404" pitchFamily="49" charset="0"/>
                        </a:rPr>
                        <m:t>∘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ourier New" panose="02070309020205020404" pitchFamily="49" charset="0"/>
                        </a:rPr>
                        <m:t> </m:t>
                      </m:r>
                      <m:sSub>
                        <m:sSubPr>
                          <m:ctrlPr>
                            <a:rPr lang="en-US" sz="2400" i="1" smtClean="0">
                              <a:solidFill>
                                <a:srgbClr val="FF40FF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rgbClr val="FF40FF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FF40FF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h</m:t>
                              </m:r>
                            </m:e>
                          </m:acc>
                        </m:e>
                        <m:sub>
                          <m:r>
                            <a:rPr lang="en-US" sz="2400" i="1">
                              <a:solidFill>
                                <a:srgbClr val="FF40FF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40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2C1D3C0-6264-8140-8BB8-34173AD1F0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1770" y="4231585"/>
                <a:ext cx="4893860" cy="516232"/>
              </a:xfrm>
              <a:prstGeom prst="rect">
                <a:avLst/>
              </a:prstGeom>
              <a:blipFill>
                <a:blip r:embed="rId5"/>
                <a:stretch>
                  <a:fillRect t="-9524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325DA99-F1AC-F642-A335-7B903876BE27}"/>
                  </a:ext>
                </a:extLst>
              </p:cNvPr>
              <p:cNvSpPr txBox="1"/>
              <p:nvPr/>
            </p:nvSpPr>
            <p:spPr>
              <a:xfrm>
                <a:off x="8135028" y="6169709"/>
                <a:ext cx="405697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b="1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accPr>
                        <m:e>
                          <m:r>
                            <a:rPr lang="en-US" b="1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urier New" panose="02070309020205020404" pitchFamily="49" charset="0"/>
                            </a:rPr>
                            <m:t>𝒙</m:t>
                          </m:r>
                        </m:e>
                      </m:acc>
                      <m:r>
                        <a:rPr lang="en-US" b="1" i="1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ourier New" panose="02070309020205020404" pitchFamily="49" charset="0"/>
                        </a:rPr>
                        <m:t>∘</m:t>
                      </m:r>
                      <m:acc>
                        <m:accPr>
                          <m:chr m:val="⃗"/>
                          <m:ctrlPr>
                            <a:rPr lang="en-US" b="1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accPr>
                        <m:e>
                          <m:r>
                            <a:rPr lang="en-US" b="1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urier New" panose="02070309020205020404" pitchFamily="49" charset="0"/>
                            </a:rPr>
                            <m:t>𝒚</m:t>
                          </m:r>
                        </m:e>
                      </m:acc>
                    </m:oMath>
                  </m:oMathPara>
                </a14:m>
                <a:endParaRPr lang="en-US" b="1" dirty="0">
                  <a:solidFill>
                    <a:schemeClr val="tx1">
                      <a:lumMod val="50000"/>
                    </a:schemeClr>
                  </a:solidFill>
                  <a:ea typeface="Cambria Math" panose="02040503050406030204" pitchFamily="18" charset="0"/>
                  <a:cs typeface="Courier New" panose="02070309020205020404" pitchFamily="49" charset="0"/>
                </a:endParaRPr>
              </a:p>
              <a:p>
                <a:pPr algn="ctr"/>
                <a:r>
                  <a:rPr lang="en-US" b="1" dirty="0">
                    <a:solidFill>
                      <a:schemeClr val="tx1">
                        <a:lumMod val="50000"/>
                      </a:schemeClr>
                    </a:solidFill>
                    <a:cs typeface="Courier New" panose="02070309020205020404" pitchFamily="49" charset="0"/>
                  </a:rPr>
                  <a:t>denotes element-wise multiplication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325DA99-F1AC-F642-A335-7B903876BE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5028" y="6169709"/>
                <a:ext cx="4056972" cy="646331"/>
              </a:xfrm>
              <a:prstGeom prst="rect">
                <a:avLst/>
              </a:prstGeom>
              <a:blipFill>
                <a:blip r:embed="rId6"/>
                <a:stretch>
                  <a:fillRect b="-1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560548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19228A-9BC7-3544-911F-0EDD23DF8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 Short Term Memory Network (LSTM)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C0CF2833-D902-B541-89C7-B94C2C2B8C7F}"/>
              </a:ext>
            </a:extLst>
          </p:cNvPr>
          <p:cNvSpPr/>
          <p:nvPr/>
        </p:nvSpPr>
        <p:spPr>
          <a:xfrm>
            <a:off x="2257279" y="2436025"/>
            <a:ext cx="8061273" cy="2941776"/>
          </a:xfrm>
          <a:prstGeom prst="roundRect">
            <a:avLst/>
          </a:prstGeom>
          <a:solidFill>
            <a:schemeClr val="tx1">
              <a:lumMod val="50000"/>
              <a:alpha val="50196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02C4F82-0B94-3441-83F1-035E88A61095}"/>
              </a:ext>
            </a:extLst>
          </p:cNvPr>
          <p:cNvCxnSpPr>
            <a:cxnSpLocks/>
            <a:endCxn id="10" idx="2"/>
          </p:cNvCxnSpPr>
          <p:nvPr/>
        </p:nvCxnSpPr>
        <p:spPr>
          <a:xfrm flipV="1">
            <a:off x="6287916" y="5377801"/>
            <a:ext cx="0" cy="51683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83A15F8-2DC4-A940-8E65-925902FDCC52}"/>
              </a:ext>
            </a:extLst>
          </p:cNvPr>
          <p:cNvCxnSpPr>
            <a:cxnSpLocks/>
          </p:cNvCxnSpPr>
          <p:nvPr/>
        </p:nvCxnSpPr>
        <p:spPr>
          <a:xfrm>
            <a:off x="1553532" y="4699087"/>
            <a:ext cx="66312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E5E2C9F-BA42-5144-A3C7-1EDE69A09147}"/>
                  </a:ext>
                </a:extLst>
              </p:cNvPr>
              <p:cNvSpPr txBox="1"/>
              <p:nvPr/>
            </p:nvSpPr>
            <p:spPr>
              <a:xfrm>
                <a:off x="6061586" y="5964796"/>
                <a:ext cx="45265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16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accPr>
                            <m:e>
                              <m:r>
                                <a:rPr lang="en-US" sz="16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sz="16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1600" dirty="0">
                  <a:solidFill>
                    <a:srgbClr val="FFFF00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E5E2C9F-BA42-5144-A3C7-1EDE69A091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1586" y="5964796"/>
                <a:ext cx="452658" cy="338554"/>
              </a:xfrm>
              <a:prstGeom prst="rect">
                <a:avLst/>
              </a:prstGeom>
              <a:blipFill>
                <a:blip r:embed="rId2"/>
                <a:stretch>
                  <a:fillRect t="-18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325CB4D-F8CE-F14E-BE88-1FB3F62F8697}"/>
                  </a:ext>
                </a:extLst>
              </p:cNvPr>
              <p:cNvSpPr txBox="1"/>
              <p:nvPr/>
            </p:nvSpPr>
            <p:spPr>
              <a:xfrm>
                <a:off x="1170064" y="4468499"/>
                <a:ext cx="452658" cy="3749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solidFill>
                                <a:srgbClr val="FF40FF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1600" i="1">
                                  <a:solidFill>
                                    <a:srgbClr val="FF40FF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accPr>
                            <m:e>
                              <m:r>
                                <a:rPr lang="en-US" sz="1600" b="0" i="1" smtClean="0">
                                  <a:solidFill>
                                    <a:srgbClr val="FF40FF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h</m:t>
                              </m:r>
                            </m:e>
                          </m:acc>
                        </m:e>
                        <m:sub>
                          <m:r>
                            <a:rPr lang="en-US" sz="1600" b="0" i="1" smtClean="0">
                              <a:solidFill>
                                <a:srgbClr val="FF40FF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325CB4D-F8CE-F14E-BE88-1FB3F62F86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0064" y="4468499"/>
                <a:ext cx="452658" cy="37497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4BD7754-319E-6E44-8B3A-04181BAADF35}"/>
              </a:ext>
            </a:extLst>
          </p:cNvPr>
          <p:cNvCxnSpPr>
            <a:cxnSpLocks/>
          </p:cNvCxnSpPr>
          <p:nvPr/>
        </p:nvCxnSpPr>
        <p:spPr>
          <a:xfrm flipV="1">
            <a:off x="4765973" y="3013566"/>
            <a:ext cx="0" cy="47137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57CDEA2-A8DF-9248-9EC7-9B20A08229C0}"/>
                  </a:ext>
                </a:extLst>
              </p:cNvPr>
              <p:cNvSpPr txBox="1"/>
              <p:nvPr/>
            </p:nvSpPr>
            <p:spPr>
              <a:xfrm>
                <a:off x="9450127" y="1848834"/>
                <a:ext cx="452658" cy="3749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solidFill>
                                <a:srgbClr val="FF40FF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1600" i="1">
                                  <a:solidFill>
                                    <a:srgbClr val="FF40FF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accPr>
                            <m:e>
                              <m:r>
                                <a:rPr lang="en-US" sz="1600" b="0" i="1" smtClean="0">
                                  <a:solidFill>
                                    <a:srgbClr val="FF40FF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h</m:t>
                              </m:r>
                            </m:e>
                          </m:acc>
                        </m:e>
                        <m:sub>
                          <m:r>
                            <a:rPr lang="en-US" sz="1600" b="0" i="1" smtClean="0">
                              <a:solidFill>
                                <a:srgbClr val="FF40FF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𝑡</m:t>
                          </m:r>
                          <m:r>
                            <a:rPr lang="en-US" sz="1600" b="0" i="1" smtClean="0">
                              <a:solidFill>
                                <a:srgbClr val="FF40FF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1600" dirty="0">
                  <a:solidFill>
                    <a:srgbClr val="FF40FF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57CDEA2-A8DF-9248-9EC7-9B20A08229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0127" y="1848834"/>
                <a:ext cx="452658" cy="374974"/>
              </a:xfrm>
              <a:prstGeom prst="rect">
                <a:avLst/>
              </a:prstGeom>
              <a:blipFill>
                <a:blip r:embed="rId4"/>
                <a:stretch>
                  <a:fillRect r="-13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956618FF-D72B-0E41-8727-BA88D494FECC}"/>
              </a:ext>
            </a:extLst>
          </p:cNvPr>
          <p:cNvSpPr/>
          <p:nvPr/>
        </p:nvSpPr>
        <p:spPr>
          <a:xfrm>
            <a:off x="4452366" y="3471937"/>
            <a:ext cx="1767588" cy="984738"/>
          </a:xfrm>
          <a:prstGeom prst="roundRect">
            <a:avLst/>
          </a:prstGeom>
          <a:solidFill>
            <a:schemeClr val="tx1">
              <a:lumMod val="50000"/>
              <a:alpha val="50196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7E4ED04-39FE-F34B-987C-88611258B737}"/>
              </a:ext>
            </a:extLst>
          </p:cNvPr>
          <p:cNvSpPr txBox="1"/>
          <p:nvPr/>
        </p:nvSpPr>
        <p:spPr>
          <a:xfrm>
            <a:off x="4814054" y="3619446"/>
            <a:ext cx="97948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RNN</a:t>
            </a:r>
          </a:p>
          <a:p>
            <a:pPr algn="ctr"/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Cells </a:t>
            </a:r>
          </a:p>
          <a:p>
            <a:pPr algn="ctr"/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(Gates)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FC86E9EC-3CDD-B84F-B4C5-4BC6097F4AAE}"/>
              </a:ext>
            </a:extLst>
          </p:cNvPr>
          <p:cNvSpPr/>
          <p:nvPr/>
        </p:nvSpPr>
        <p:spPr>
          <a:xfrm>
            <a:off x="9134250" y="3463726"/>
            <a:ext cx="984738" cy="984738"/>
          </a:xfrm>
          <a:prstGeom prst="roundRect">
            <a:avLst/>
          </a:prstGeom>
          <a:solidFill>
            <a:schemeClr val="bg1">
              <a:alpha val="50196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517F5CA-D3E1-AB49-8776-D8C05EFE3F41}"/>
              </a:ext>
            </a:extLst>
          </p:cNvPr>
          <p:cNvCxnSpPr>
            <a:cxnSpLocks/>
            <a:stCxn id="19" idx="0"/>
          </p:cNvCxnSpPr>
          <p:nvPr/>
        </p:nvCxnSpPr>
        <p:spPr>
          <a:xfrm flipV="1">
            <a:off x="9626619" y="2218664"/>
            <a:ext cx="0" cy="124506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82A49CEF-2E6C-864E-8146-C5B2C9DD3F33}"/>
              </a:ext>
            </a:extLst>
          </p:cNvPr>
          <p:cNvSpPr/>
          <p:nvPr/>
        </p:nvSpPr>
        <p:spPr>
          <a:xfrm>
            <a:off x="7035269" y="3463726"/>
            <a:ext cx="1329927" cy="984738"/>
          </a:xfrm>
          <a:prstGeom prst="roundRect">
            <a:avLst/>
          </a:prstGeom>
          <a:solidFill>
            <a:schemeClr val="bg1">
              <a:alpha val="50196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3BC428A-9A77-484D-96D0-1829444A9CB8}"/>
              </a:ext>
            </a:extLst>
          </p:cNvPr>
          <p:cNvCxnSpPr>
            <a:cxnSpLocks/>
            <a:endCxn id="17" idx="2"/>
          </p:cNvCxnSpPr>
          <p:nvPr/>
        </p:nvCxnSpPr>
        <p:spPr>
          <a:xfrm flipV="1">
            <a:off x="5336160" y="4456675"/>
            <a:ext cx="0" cy="48631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2578269-B885-A849-B23D-42F11026074C}"/>
              </a:ext>
            </a:extLst>
          </p:cNvPr>
          <p:cNvCxnSpPr>
            <a:cxnSpLocks/>
          </p:cNvCxnSpPr>
          <p:nvPr/>
        </p:nvCxnSpPr>
        <p:spPr>
          <a:xfrm flipV="1">
            <a:off x="7708628" y="4464447"/>
            <a:ext cx="0" cy="44196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7951930-1558-2A45-A5A4-F4083FC9139E}"/>
              </a:ext>
            </a:extLst>
          </p:cNvPr>
          <p:cNvCxnSpPr>
            <a:cxnSpLocks/>
            <a:stCxn id="24" idx="0"/>
          </p:cNvCxnSpPr>
          <p:nvPr/>
        </p:nvCxnSpPr>
        <p:spPr>
          <a:xfrm flipV="1">
            <a:off x="7700233" y="2218266"/>
            <a:ext cx="0" cy="124546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948BC20-0039-AA46-AD92-CDEC36E91C11}"/>
                  </a:ext>
                </a:extLst>
              </p:cNvPr>
              <p:cNvSpPr txBox="1"/>
              <p:nvPr/>
            </p:nvSpPr>
            <p:spPr>
              <a:xfrm>
                <a:off x="7473903" y="1883114"/>
                <a:ext cx="45265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16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accPr>
                            <m:e>
                              <m:r>
                                <a:rPr lang="en-US" sz="16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𝑐</m:t>
                              </m:r>
                            </m:e>
                          </m:acc>
                        </m:e>
                        <m:sub>
                          <m:r>
                            <a:rPr lang="en-US" sz="16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𝑡</m:t>
                          </m:r>
                          <m:r>
                            <a:rPr lang="en-US" sz="16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1600" dirty="0">
                  <a:solidFill>
                    <a:srgbClr val="00B0F0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948BC20-0039-AA46-AD92-CDEC36E91C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3903" y="1883114"/>
                <a:ext cx="452658" cy="338554"/>
              </a:xfrm>
              <a:prstGeom prst="rect">
                <a:avLst/>
              </a:prstGeom>
              <a:blipFill>
                <a:blip r:embed="rId5"/>
                <a:stretch>
                  <a:fillRect t="-17857" r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8C7707C-7256-DD4F-AA46-2AB9102CCA04}"/>
                  </a:ext>
                </a:extLst>
              </p:cNvPr>
              <p:cNvSpPr txBox="1"/>
              <p:nvPr/>
            </p:nvSpPr>
            <p:spPr>
              <a:xfrm>
                <a:off x="5145524" y="4973511"/>
                <a:ext cx="45265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16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accPr>
                            <m:e>
                              <m:r>
                                <a:rPr lang="en-US" sz="16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sz="16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1600" dirty="0">
                  <a:solidFill>
                    <a:srgbClr val="FFFF00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8C7707C-7256-DD4F-AA46-2AB9102CCA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5524" y="4973511"/>
                <a:ext cx="452658" cy="338554"/>
              </a:xfrm>
              <a:prstGeom prst="rect">
                <a:avLst/>
              </a:prstGeom>
              <a:blipFill>
                <a:blip r:embed="rId6"/>
                <a:stretch>
                  <a:fillRect t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414C06D-014D-B246-A79D-8C121CBD82A4}"/>
                  </a:ext>
                </a:extLst>
              </p:cNvPr>
              <p:cNvSpPr txBox="1"/>
              <p:nvPr/>
            </p:nvSpPr>
            <p:spPr>
              <a:xfrm>
                <a:off x="7955070" y="4952561"/>
                <a:ext cx="452658" cy="3756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accPr>
                            <m:e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𝑓</m:t>
                              </m:r>
                            </m:e>
                          </m:acc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𝑡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414C06D-014D-B246-A79D-8C121CBD82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5070" y="4952561"/>
                <a:ext cx="452658" cy="375616"/>
              </a:xfrm>
              <a:prstGeom prst="rect">
                <a:avLst/>
              </a:prstGeom>
              <a:blipFill>
                <a:blip r:embed="rId7"/>
                <a:stretch>
                  <a:fillRect t="-19355" r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038C5C0B-DC19-D642-877D-5F579164E21F}"/>
              </a:ext>
            </a:extLst>
          </p:cNvPr>
          <p:cNvCxnSpPr>
            <a:cxnSpLocks/>
          </p:cNvCxnSpPr>
          <p:nvPr/>
        </p:nvCxnSpPr>
        <p:spPr>
          <a:xfrm>
            <a:off x="4092626" y="3964306"/>
            <a:ext cx="36739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9BD76AF-14CC-3F4C-B924-17F3C454D32C}"/>
              </a:ext>
            </a:extLst>
          </p:cNvPr>
          <p:cNvCxnSpPr>
            <a:cxnSpLocks/>
            <a:stCxn id="24" idx="3"/>
            <a:endCxn id="19" idx="1"/>
          </p:cNvCxnSpPr>
          <p:nvPr/>
        </p:nvCxnSpPr>
        <p:spPr>
          <a:xfrm>
            <a:off x="8365196" y="3956095"/>
            <a:ext cx="76905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569968C6-C756-B046-B041-3A7F48715571}"/>
              </a:ext>
            </a:extLst>
          </p:cNvPr>
          <p:cNvCxnSpPr>
            <a:cxnSpLocks/>
          </p:cNvCxnSpPr>
          <p:nvPr/>
        </p:nvCxnSpPr>
        <p:spPr>
          <a:xfrm flipV="1">
            <a:off x="9636285" y="4448464"/>
            <a:ext cx="0" cy="44196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475F735-2514-FD4B-B51A-CB33C9DC5437}"/>
                  </a:ext>
                </a:extLst>
              </p:cNvPr>
              <p:cNvSpPr txBox="1"/>
              <p:nvPr/>
            </p:nvSpPr>
            <p:spPr>
              <a:xfrm>
                <a:off x="9450127" y="4986085"/>
                <a:ext cx="45265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accPr>
                            <m:e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𝑜</m:t>
                              </m:r>
                            </m:e>
                          </m:acc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475F735-2514-FD4B-B51A-CB33C9DC54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0127" y="4986085"/>
                <a:ext cx="452658" cy="338554"/>
              </a:xfrm>
              <a:prstGeom prst="rect">
                <a:avLst/>
              </a:prstGeom>
              <a:blipFill>
                <a:blip r:embed="rId8"/>
                <a:stretch>
                  <a:fillRect t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FF013C77-DDAF-D141-A56F-328D6F272D5A}"/>
              </a:ext>
            </a:extLst>
          </p:cNvPr>
          <p:cNvCxnSpPr>
            <a:cxnSpLocks/>
          </p:cNvCxnSpPr>
          <p:nvPr/>
        </p:nvCxnSpPr>
        <p:spPr>
          <a:xfrm flipV="1">
            <a:off x="7279694" y="4458173"/>
            <a:ext cx="0" cy="44196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A716B59C-476C-7C41-8AB6-F0B425000200}"/>
                  </a:ext>
                </a:extLst>
              </p:cNvPr>
              <p:cNvSpPr txBox="1"/>
              <p:nvPr/>
            </p:nvSpPr>
            <p:spPr>
              <a:xfrm>
                <a:off x="7555782" y="4906950"/>
                <a:ext cx="45265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accPr>
                            <m:e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𝑖</m:t>
                              </m:r>
                            </m:e>
                          </m:acc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𝑡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A716B59C-476C-7C41-8AB6-F0B4250002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5782" y="4906950"/>
                <a:ext cx="452658" cy="338554"/>
              </a:xfrm>
              <a:prstGeom prst="rect">
                <a:avLst/>
              </a:prstGeom>
              <a:blipFill>
                <a:blip r:embed="rId9"/>
                <a:stretch>
                  <a:fillRect t="-17857" r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23EA402E-BF21-5840-A564-1D608617B875}"/>
                  </a:ext>
                </a:extLst>
              </p:cNvPr>
              <p:cNvSpPr txBox="1"/>
              <p:nvPr/>
            </p:nvSpPr>
            <p:spPr>
              <a:xfrm>
                <a:off x="3902470" y="3586628"/>
                <a:ext cx="452658" cy="3749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solidFill>
                                <a:srgbClr val="FF40FF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1600" i="1">
                                  <a:solidFill>
                                    <a:srgbClr val="FF40FF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accPr>
                            <m:e>
                              <m:r>
                                <a:rPr lang="en-US" sz="1600" b="0" i="1" smtClean="0">
                                  <a:solidFill>
                                    <a:srgbClr val="FF40FF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h</m:t>
                              </m:r>
                            </m:e>
                          </m:acc>
                        </m:e>
                        <m:sub>
                          <m:r>
                            <a:rPr lang="en-US" sz="1600" b="0" i="1" smtClean="0">
                              <a:solidFill>
                                <a:srgbClr val="FF40FF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23EA402E-BF21-5840-A564-1D608617B8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2470" y="3586628"/>
                <a:ext cx="452658" cy="37497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325709EA-00C7-1943-80EB-31C54ED67D26}"/>
                  </a:ext>
                </a:extLst>
              </p:cNvPr>
              <p:cNvSpPr txBox="1"/>
              <p:nvPr/>
            </p:nvSpPr>
            <p:spPr>
              <a:xfrm>
                <a:off x="4525414" y="2675783"/>
                <a:ext cx="45265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accPr>
                            <m:e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𝑖</m:t>
                              </m:r>
                            </m:e>
                          </m:acc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𝑡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325709EA-00C7-1943-80EB-31C54ED67D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5414" y="2675783"/>
                <a:ext cx="452658" cy="338554"/>
              </a:xfrm>
              <a:prstGeom prst="rect">
                <a:avLst/>
              </a:prstGeom>
              <a:blipFill>
                <a:blip r:embed="rId11"/>
                <a:stretch>
                  <a:fillRect t="-22222" r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34B27074-7FDE-DB4E-A67D-F7EBC3FA774D}"/>
                  </a:ext>
                </a:extLst>
              </p:cNvPr>
              <p:cNvSpPr txBox="1"/>
              <p:nvPr/>
            </p:nvSpPr>
            <p:spPr>
              <a:xfrm>
                <a:off x="5040940" y="2647795"/>
                <a:ext cx="452658" cy="3756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accPr>
                            <m:e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𝑓</m:t>
                              </m:r>
                            </m:e>
                          </m:acc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𝑡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34B27074-7FDE-DB4E-A67D-F7EBC3FA77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0940" y="2647795"/>
                <a:ext cx="452658" cy="375616"/>
              </a:xfrm>
              <a:prstGeom prst="rect">
                <a:avLst/>
              </a:prstGeom>
              <a:blipFill>
                <a:blip r:embed="rId12"/>
                <a:stretch>
                  <a:fillRect t="-16129" r="-5405" b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C0CB7E6E-29D9-AB4D-B565-A40057FDD929}"/>
                  </a:ext>
                </a:extLst>
              </p:cNvPr>
              <p:cNvSpPr txBox="1"/>
              <p:nvPr/>
            </p:nvSpPr>
            <p:spPr>
              <a:xfrm>
                <a:off x="5595519" y="2675783"/>
                <a:ext cx="45265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accPr>
                            <m:e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𝑜</m:t>
                              </m:r>
                            </m:e>
                          </m:acc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𝑡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C0CB7E6E-29D9-AB4D-B565-A40057FDD9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5519" y="2675783"/>
                <a:ext cx="452658" cy="338554"/>
              </a:xfrm>
              <a:prstGeom prst="rect">
                <a:avLst/>
              </a:prstGeom>
              <a:blipFill>
                <a:blip r:embed="rId13"/>
                <a:stretch>
                  <a:fillRect t="-22222" r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52B4639B-4B32-B246-AEB2-C3C8F02EF9C8}"/>
              </a:ext>
            </a:extLst>
          </p:cNvPr>
          <p:cNvCxnSpPr>
            <a:cxnSpLocks/>
          </p:cNvCxnSpPr>
          <p:nvPr/>
        </p:nvCxnSpPr>
        <p:spPr>
          <a:xfrm flipV="1">
            <a:off x="5303794" y="3009551"/>
            <a:ext cx="0" cy="47137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34C76AF3-1D45-D74C-93EA-BDF0B4F69B59}"/>
              </a:ext>
            </a:extLst>
          </p:cNvPr>
          <p:cNvCxnSpPr>
            <a:cxnSpLocks/>
          </p:cNvCxnSpPr>
          <p:nvPr/>
        </p:nvCxnSpPr>
        <p:spPr>
          <a:xfrm flipV="1">
            <a:off x="5799866" y="2993087"/>
            <a:ext cx="0" cy="47137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FF856BAF-1351-7044-A9CD-D8C9C42E968C}"/>
              </a:ext>
            </a:extLst>
          </p:cNvPr>
          <p:cNvCxnSpPr>
            <a:cxnSpLocks/>
          </p:cNvCxnSpPr>
          <p:nvPr/>
        </p:nvCxnSpPr>
        <p:spPr>
          <a:xfrm>
            <a:off x="1594157" y="3085205"/>
            <a:ext cx="65632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1C088994-7E3D-AA48-8ADA-54F51DC2249C}"/>
                  </a:ext>
                </a:extLst>
              </p:cNvPr>
              <p:cNvSpPr txBox="1"/>
              <p:nvPr/>
            </p:nvSpPr>
            <p:spPr>
              <a:xfrm>
                <a:off x="1210689" y="2854617"/>
                <a:ext cx="45265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16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accPr>
                            <m:e>
                              <m:r>
                                <a:rPr lang="en-US" sz="16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𝑐</m:t>
                              </m:r>
                            </m:e>
                          </m:acc>
                        </m:e>
                        <m:sub>
                          <m:r>
                            <a:rPr lang="en-US" sz="16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1C088994-7E3D-AA48-8ADA-54F51DC224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0689" y="2854617"/>
                <a:ext cx="452658" cy="338554"/>
              </a:xfrm>
              <a:prstGeom prst="rect">
                <a:avLst/>
              </a:prstGeom>
              <a:blipFill>
                <a:blip r:embed="rId14"/>
                <a:stretch>
                  <a:fillRect t="-18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E611CDB0-BE99-264F-B93E-DF154F4D4C14}"/>
              </a:ext>
            </a:extLst>
          </p:cNvPr>
          <p:cNvCxnSpPr>
            <a:cxnSpLocks/>
          </p:cNvCxnSpPr>
          <p:nvPr/>
        </p:nvCxnSpPr>
        <p:spPr>
          <a:xfrm>
            <a:off x="6669835" y="3959792"/>
            <a:ext cx="36739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64579821-761D-1A4D-899E-303EDBD3D95E}"/>
                  </a:ext>
                </a:extLst>
              </p:cNvPr>
              <p:cNvSpPr txBox="1"/>
              <p:nvPr/>
            </p:nvSpPr>
            <p:spPr>
              <a:xfrm>
                <a:off x="6479679" y="3582114"/>
                <a:ext cx="45265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16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accPr>
                            <m:e>
                              <m:r>
                                <a:rPr lang="en-US" sz="16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𝑐</m:t>
                              </m:r>
                            </m:e>
                          </m:acc>
                        </m:e>
                        <m:sub>
                          <m:r>
                            <a:rPr lang="en-US" sz="16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64579821-761D-1A4D-899E-303EDBD3D9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9679" y="3582114"/>
                <a:ext cx="452658" cy="338554"/>
              </a:xfrm>
              <a:prstGeom prst="rect">
                <a:avLst/>
              </a:prstGeom>
              <a:blipFill>
                <a:blip r:embed="rId15"/>
                <a:stretch>
                  <a:fillRect t="-17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464F6955-CFE4-B74B-A677-4447C97B6F09}"/>
              </a:ext>
            </a:extLst>
          </p:cNvPr>
          <p:cNvCxnSpPr>
            <a:cxnSpLocks/>
          </p:cNvCxnSpPr>
          <p:nvPr/>
        </p:nvCxnSpPr>
        <p:spPr>
          <a:xfrm flipV="1">
            <a:off x="8141262" y="4458173"/>
            <a:ext cx="0" cy="46829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89C6E655-D249-1345-8AE1-AFE1ABDE2E5A}"/>
                  </a:ext>
                </a:extLst>
              </p:cNvPr>
              <p:cNvSpPr txBox="1"/>
              <p:nvPr/>
            </p:nvSpPr>
            <p:spPr>
              <a:xfrm>
                <a:off x="7021134" y="4871529"/>
                <a:ext cx="45265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accPr>
                            <m:e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𝑔</m:t>
                              </m:r>
                            </m:e>
                          </m:acc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𝑡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89C6E655-D249-1345-8AE1-AFE1ABDE2E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1134" y="4871529"/>
                <a:ext cx="452658" cy="338554"/>
              </a:xfrm>
              <a:prstGeom prst="rect">
                <a:avLst/>
              </a:prstGeom>
              <a:blipFill>
                <a:blip r:embed="rId16"/>
                <a:stretch>
                  <a:fillRect t="-26923" r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B3631FEF-B6BA-414E-AADB-D09976DA647F}"/>
                  </a:ext>
                </a:extLst>
              </p:cNvPr>
              <p:cNvSpPr txBox="1"/>
              <p:nvPr/>
            </p:nvSpPr>
            <p:spPr>
              <a:xfrm>
                <a:off x="8409819" y="3600324"/>
                <a:ext cx="57234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16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accPr>
                            <m:e>
                              <m:r>
                                <a:rPr lang="en-US" sz="16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𝑐</m:t>
                              </m:r>
                            </m:e>
                          </m:acc>
                        </m:e>
                        <m:sub>
                          <m:r>
                            <a:rPr lang="en-US" sz="16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𝑡</m:t>
                          </m:r>
                          <m:r>
                            <a:rPr lang="en-US" sz="16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B3631FEF-B6BA-414E-AADB-D09976DA64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9819" y="3600324"/>
                <a:ext cx="572348" cy="338554"/>
              </a:xfrm>
              <a:prstGeom prst="rect">
                <a:avLst/>
              </a:prstGeom>
              <a:blipFill>
                <a:blip r:embed="rId17"/>
                <a:stretch>
                  <a:fillRect t="-17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AA78C4D5-1617-EA44-BA5C-A7F908C6B8A3}"/>
              </a:ext>
            </a:extLst>
          </p:cNvPr>
          <p:cNvCxnSpPr>
            <a:cxnSpLocks/>
          </p:cNvCxnSpPr>
          <p:nvPr/>
        </p:nvCxnSpPr>
        <p:spPr>
          <a:xfrm flipV="1">
            <a:off x="3337226" y="2999832"/>
            <a:ext cx="0" cy="47137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ounded Rectangle 84">
            <a:extLst>
              <a:ext uri="{FF2B5EF4-FFF2-40B4-BE49-F238E27FC236}">
                <a16:creationId xmlns:a16="http://schemas.microsoft.com/office/drawing/2014/main" id="{74196CA6-CD87-AD45-81C9-358F8E23608F}"/>
              </a:ext>
            </a:extLst>
          </p:cNvPr>
          <p:cNvSpPr/>
          <p:nvPr/>
        </p:nvSpPr>
        <p:spPr>
          <a:xfrm>
            <a:off x="2844855" y="3471204"/>
            <a:ext cx="984738" cy="984738"/>
          </a:xfrm>
          <a:prstGeom prst="roundRect">
            <a:avLst/>
          </a:prstGeom>
          <a:solidFill>
            <a:schemeClr val="tx1">
              <a:lumMod val="50000"/>
              <a:alpha val="50196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195308CE-BEC2-874A-B568-BC64E5D066B5}"/>
              </a:ext>
            </a:extLst>
          </p:cNvPr>
          <p:cNvSpPr txBox="1"/>
          <p:nvPr/>
        </p:nvSpPr>
        <p:spPr>
          <a:xfrm>
            <a:off x="2847065" y="3734799"/>
            <a:ext cx="9847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RNN</a:t>
            </a:r>
          </a:p>
          <a:p>
            <a:pPr algn="ctr"/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Cell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B0F8A5FC-5F1E-8E42-8889-F8650DB78ABB}"/>
                  </a:ext>
                </a:extLst>
              </p:cNvPr>
              <p:cNvSpPr txBox="1"/>
              <p:nvPr/>
            </p:nvSpPr>
            <p:spPr>
              <a:xfrm>
                <a:off x="3110895" y="2664251"/>
                <a:ext cx="45265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accPr>
                            <m:e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𝑔</m:t>
                              </m:r>
                            </m:e>
                          </m:acc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𝑡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B0F8A5FC-5F1E-8E42-8889-F8650DB78A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0895" y="2664251"/>
                <a:ext cx="452658" cy="338554"/>
              </a:xfrm>
              <a:prstGeom prst="rect">
                <a:avLst/>
              </a:prstGeom>
              <a:blipFill>
                <a:blip r:embed="rId18"/>
                <a:stretch>
                  <a:fillRect t="-18519" r="-135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72511EA0-DB2C-034D-BB5A-58BC3EEDDD13}"/>
              </a:ext>
            </a:extLst>
          </p:cNvPr>
          <p:cNvCxnSpPr>
            <a:cxnSpLocks/>
            <a:endCxn id="85" idx="2"/>
          </p:cNvCxnSpPr>
          <p:nvPr/>
        </p:nvCxnSpPr>
        <p:spPr>
          <a:xfrm flipV="1">
            <a:off x="3337224" y="4455942"/>
            <a:ext cx="0" cy="44196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2C92EED4-E4E7-934F-A40F-2C32A23F5FEF}"/>
                  </a:ext>
                </a:extLst>
              </p:cNvPr>
              <p:cNvSpPr txBox="1"/>
              <p:nvPr/>
            </p:nvSpPr>
            <p:spPr>
              <a:xfrm>
                <a:off x="3110895" y="4924233"/>
                <a:ext cx="45265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16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accPr>
                            <m:e>
                              <m:r>
                                <a:rPr lang="en-US" sz="16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sz="16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1600" dirty="0">
                  <a:solidFill>
                    <a:srgbClr val="FFFF00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2C92EED4-E4E7-934F-A40F-2C32A23F5F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0895" y="4924233"/>
                <a:ext cx="452658" cy="338554"/>
              </a:xfrm>
              <a:prstGeom prst="rect">
                <a:avLst/>
              </a:prstGeom>
              <a:blipFill>
                <a:blip r:embed="rId19"/>
                <a:stretch>
                  <a:fillRect t="-18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0D6C27A1-EAD5-684E-8A3D-8C6644918285}"/>
              </a:ext>
            </a:extLst>
          </p:cNvPr>
          <p:cNvCxnSpPr>
            <a:cxnSpLocks/>
          </p:cNvCxnSpPr>
          <p:nvPr/>
        </p:nvCxnSpPr>
        <p:spPr>
          <a:xfrm>
            <a:off x="2485114" y="3963573"/>
            <a:ext cx="36739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C60E5231-0B8C-BE42-B93F-14E1A7BD01E4}"/>
                  </a:ext>
                </a:extLst>
              </p:cNvPr>
              <p:cNvSpPr txBox="1"/>
              <p:nvPr/>
            </p:nvSpPr>
            <p:spPr>
              <a:xfrm>
                <a:off x="2299280" y="3588599"/>
                <a:ext cx="452658" cy="3749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solidFill>
                                <a:srgbClr val="FF40FF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1600" i="1">
                                  <a:solidFill>
                                    <a:srgbClr val="FF40FF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accPr>
                            <m:e>
                              <m:r>
                                <a:rPr lang="en-US" sz="1600" b="0" i="1" smtClean="0">
                                  <a:solidFill>
                                    <a:srgbClr val="FF40FF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h</m:t>
                              </m:r>
                            </m:e>
                          </m:acc>
                        </m:e>
                        <m:sub>
                          <m:r>
                            <a:rPr lang="en-US" sz="1600" b="0" i="1" smtClean="0">
                              <a:solidFill>
                                <a:srgbClr val="FF40FF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C60E5231-0B8C-BE42-B93F-14E1A7BD01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9280" y="3588599"/>
                <a:ext cx="452658" cy="374974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4" name="TextBox 93">
            <a:extLst>
              <a:ext uri="{FF2B5EF4-FFF2-40B4-BE49-F238E27FC236}">
                <a16:creationId xmlns:a16="http://schemas.microsoft.com/office/drawing/2014/main" id="{C53AAABC-A10A-8345-97E9-CC6D8D5E469F}"/>
              </a:ext>
            </a:extLst>
          </p:cNvPr>
          <p:cNvSpPr txBox="1"/>
          <p:nvPr/>
        </p:nvSpPr>
        <p:spPr>
          <a:xfrm>
            <a:off x="7189308" y="3588599"/>
            <a:ext cx="106696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Cell State Update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719DF9E4-2223-AB4C-87EB-EB5D79A461EB}"/>
              </a:ext>
            </a:extLst>
          </p:cNvPr>
          <p:cNvSpPr txBox="1"/>
          <p:nvPr/>
        </p:nvSpPr>
        <p:spPr>
          <a:xfrm>
            <a:off x="8999753" y="3627077"/>
            <a:ext cx="125186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Hidden State Update</a:t>
            </a:r>
          </a:p>
        </p:txBody>
      </p:sp>
    </p:spTree>
    <p:extLst>
      <p:ext uri="{BB962C8B-B14F-4D97-AF65-F5344CB8AC3E}">
        <p14:creationId xmlns:p14="http://schemas.microsoft.com/office/powerpoint/2010/main" val="37500835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19228A-9BC7-3544-911F-0EDD23DF8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 Short Term Memory Network (LSTM)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DA3CD3E-E159-5140-800F-D5B4A7D3706C}"/>
                  </a:ext>
                </a:extLst>
              </p:cNvPr>
              <p:cNvSpPr txBox="1"/>
              <p:nvPr/>
            </p:nvSpPr>
            <p:spPr>
              <a:xfrm>
                <a:off x="1474838" y="2158760"/>
                <a:ext cx="5625281" cy="5458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𝑖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𝑡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+1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=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ourier New" panose="02070309020205020404" pitchFamily="49" charset="0"/>
                        </a:rPr>
                        <m:t>𝜎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  <m:t>𝑏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 smtClea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h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rgbClr val="FF40FF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rgbClr val="FF40FF"/>
                                      </a:solidFill>
                                      <a:latin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rgbClr val="FF40FF"/>
                                      </a:solidFill>
                                      <a:latin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  <m:t>h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solidFill>
                                    <a:srgbClr val="FF40FF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  <m:t>𝑏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h𝑖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DA3CD3E-E159-5140-800F-D5B4A7D370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4838" y="2158760"/>
                <a:ext cx="5625281" cy="545855"/>
              </a:xfrm>
              <a:prstGeom prst="rect">
                <a:avLst/>
              </a:prstGeom>
              <a:blipFill>
                <a:blip r:embed="rId2"/>
                <a:stretch>
                  <a:fillRect t="-4545"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B594203-0FE2-C246-889D-92F0057111A0}"/>
                  </a:ext>
                </a:extLst>
              </p:cNvPr>
              <p:cNvSpPr txBox="1"/>
              <p:nvPr/>
            </p:nvSpPr>
            <p:spPr>
              <a:xfrm>
                <a:off x="1575656" y="2704615"/>
                <a:ext cx="5625281" cy="5552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𝑓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𝑡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+1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=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ourier New" panose="02070309020205020404" pitchFamily="49" charset="0"/>
                        </a:rPr>
                        <m:t>𝜎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𝑓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  <m:t>𝑏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𝑓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h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𝑓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rgbClr val="FF40FF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rgbClr val="FF40FF"/>
                                      </a:solidFill>
                                      <a:latin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rgbClr val="FF40FF"/>
                                      </a:solidFill>
                                      <a:latin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  <m:t>h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solidFill>
                                    <a:srgbClr val="FF40FF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  <m:t>𝑏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h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𝑓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B594203-0FE2-C246-889D-92F0057111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5656" y="2704615"/>
                <a:ext cx="5625281" cy="555280"/>
              </a:xfrm>
              <a:prstGeom prst="rect">
                <a:avLst/>
              </a:prstGeom>
              <a:blipFill>
                <a:blip r:embed="rId3"/>
                <a:stretch>
                  <a:fillRect t="-17778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F4DA143-3701-B24F-84FD-DA155C5D016B}"/>
                  </a:ext>
                </a:extLst>
              </p:cNvPr>
              <p:cNvSpPr txBox="1"/>
              <p:nvPr/>
            </p:nvSpPr>
            <p:spPr>
              <a:xfrm>
                <a:off x="1598281" y="4545406"/>
                <a:ext cx="4037353" cy="5171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𝑐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+1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𝑓</m:t>
                              </m:r>
                            </m:e>
                          </m:acc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𝑡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+1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ourier New" panose="02070309020205020404" pitchFamily="49" charset="0"/>
                        </a:rPr>
                        <m:t>∘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ourier New" panose="02070309020205020404" pitchFamily="49" charset="0"/>
                        </a:rPr>
                        <m:t> </m:t>
                      </m:r>
                      <m:sSub>
                        <m:sSubPr>
                          <m:ctrlPr>
                            <a:rPr lang="en-US" sz="240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𝑐</m:t>
                              </m:r>
                            </m:e>
                          </m:acc>
                        </m:e>
                        <m:sub>
                          <m:r>
                            <a:rPr lang="en-US" sz="2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𝑖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𝑡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+1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ourier New" panose="02070309020205020404" pitchFamily="49" charset="0"/>
                        </a:rPr>
                        <m:t>∘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𝑔</m:t>
                              </m:r>
                            </m:e>
                          </m:acc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𝑡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F4DA143-3701-B24F-84FD-DA155C5D01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8281" y="4545406"/>
                <a:ext cx="4037353" cy="517129"/>
              </a:xfrm>
              <a:prstGeom prst="rect">
                <a:avLst/>
              </a:prstGeom>
              <a:blipFill>
                <a:blip r:embed="rId4"/>
                <a:stretch>
                  <a:fillRect t="-21429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3E9502C-6B71-4547-979D-0DDE8D9147BD}"/>
                  </a:ext>
                </a:extLst>
              </p:cNvPr>
              <p:cNvSpPr txBox="1"/>
              <p:nvPr/>
            </p:nvSpPr>
            <p:spPr>
              <a:xfrm>
                <a:off x="1474838" y="5114179"/>
                <a:ext cx="3747442" cy="5162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FF40FF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rgbClr val="FF40FF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FF40FF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h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solidFill>
                                <a:srgbClr val="FF40FF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FF40FF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+1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𝑜</m:t>
                              </m:r>
                            </m:e>
                          </m:acc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𝑡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+1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ourier New" panose="02070309020205020404" pitchFamily="49" charset="0"/>
                        </a:rPr>
                        <m:t>∘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ourier New" panose="02070309020205020404" pitchFamily="49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ourier New" panose="02070309020205020404" pitchFamily="49" charset="0"/>
                        </a:rPr>
                        <m:t>𝑡𝑎𝑛h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ourier New" panose="02070309020205020404" pitchFamily="49" charset="0"/>
                        </a:rPr>
                        <m:t>⁡(</m:t>
                      </m:r>
                      <m:sSub>
                        <m:sSubPr>
                          <m:ctrlPr>
                            <a:rPr lang="en-US" sz="240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𝑐</m:t>
                              </m:r>
                            </m:e>
                          </m:acc>
                        </m:e>
                        <m:sub>
                          <m:r>
                            <a:rPr lang="en-US" sz="2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+1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3E9502C-6B71-4547-979D-0DDE8D9147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4838" y="5114179"/>
                <a:ext cx="3747442" cy="516232"/>
              </a:xfrm>
              <a:prstGeom prst="rect">
                <a:avLst/>
              </a:prstGeom>
              <a:blipFill>
                <a:blip r:embed="rId5"/>
                <a:stretch>
                  <a:fillRect t="-12195" b="-146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912D290-6907-5E42-88EE-A91C41A41AC8}"/>
                  </a:ext>
                </a:extLst>
              </p:cNvPr>
              <p:cNvSpPr txBox="1"/>
              <p:nvPr/>
            </p:nvSpPr>
            <p:spPr>
              <a:xfrm>
                <a:off x="1598281" y="3303011"/>
                <a:ext cx="5964627" cy="5543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𝑔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𝑡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+1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𝑡𝑎𝑛h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𝑔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  <m:t>𝑏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𝑔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h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𝑔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rgbClr val="FF40FF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rgbClr val="FF40FF"/>
                                      </a:solidFill>
                                      <a:latin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rgbClr val="FF40FF"/>
                                      </a:solidFill>
                                      <a:latin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  <m:t>h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solidFill>
                                    <a:srgbClr val="FF40FF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  <m:t>𝑏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h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𝑔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912D290-6907-5E42-88EE-A91C41A41A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8281" y="3303011"/>
                <a:ext cx="5964627" cy="554383"/>
              </a:xfrm>
              <a:prstGeom prst="rect">
                <a:avLst/>
              </a:prstGeom>
              <a:blipFill>
                <a:blip r:embed="rId6"/>
                <a:stretch>
                  <a:fillRect t="-4444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AED83BE-722C-2D4D-B726-3370D93CF1A8}"/>
                  </a:ext>
                </a:extLst>
              </p:cNvPr>
              <p:cNvSpPr txBox="1"/>
              <p:nvPr/>
            </p:nvSpPr>
            <p:spPr>
              <a:xfrm>
                <a:off x="1474838" y="3947907"/>
                <a:ext cx="5625281" cy="5458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𝑜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𝑡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+1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=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ourier New" panose="02070309020205020404" pitchFamily="49" charset="0"/>
                        </a:rPr>
                        <m:t>𝜎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𝑜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  <m:t>𝑏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𝑜</m:t>
                              </m:r>
                            </m:sub>
                          </m:sSub>
                          <m:r>
                            <a:rPr lang="en-US" sz="2400" i="1" smtClea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h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𝑜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rgbClr val="FF40FF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rgbClr val="FF40FF"/>
                                      </a:solidFill>
                                      <a:latin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rgbClr val="FF40FF"/>
                                      </a:solidFill>
                                      <a:latin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  <m:t>h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solidFill>
                                    <a:srgbClr val="FF40FF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  <m:t>𝑏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h𝑜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AED83BE-722C-2D4D-B726-3370D93CF1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4838" y="3947907"/>
                <a:ext cx="5625281" cy="545855"/>
              </a:xfrm>
              <a:prstGeom prst="rect">
                <a:avLst/>
              </a:prstGeom>
              <a:blipFill>
                <a:blip r:embed="rId7"/>
                <a:stretch>
                  <a:fillRect t="-4545"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28E2F95-3A16-344B-B034-12E011013331}"/>
              </a:ext>
            </a:extLst>
          </p:cNvPr>
          <p:cNvCxnSpPr>
            <a:cxnSpLocks/>
          </p:cNvCxnSpPr>
          <p:nvPr/>
        </p:nvCxnSpPr>
        <p:spPr>
          <a:xfrm flipH="1">
            <a:off x="8046721" y="2982255"/>
            <a:ext cx="886264" cy="1"/>
          </a:xfrm>
          <a:prstGeom prst="straightConnector1">
            <a:avLst/>
          </a:prstGeom>
          <a:ln w="12700"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236AE562-F0BC-E949-854C-A4AD966C5F6E}"/>
              </a:ext>
            </a:extLst>
          </p:cNvPr>
          <p:cNvSpPr txBox="1"/>
          <p:nvPr/>
        </p:nvSpPr>
        <p:spPr>
          <a:xfrm>
            <a:off x="9064283" y="2828366"/>
            <a:ext cx="17584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50000"/>
                  </a:schemeClr>
                </a:solidFill>
                <a:cs typeface="Courier New" panose="02070309020205020404" pitchFamily="49" charset="0"/>
              </a:rPr>
              <a:t>Forget Gate</a:t>
            </a:r>
            <a:endParaRPr lang="en-US" sz="1400" b="1" dirty="0">
              <a:solidFill>
                <a:schemeClr val="tx1">
                  <a:lumMod val="50000"/>
                </a:schemeClr>
              </a:solidFill>
              <a:cs typeface="Courier New" panose="02070309020205020404" pitchFamily="49" charset="0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0F577D6-E6EF-9F4F-97E1-A99E6806C817}"/>
              </a:ext>
            </a:extLst>
          </p:cNvPr>
          <p:cNvCxnSpPr>
            <a:cxnSpLocks/>
          </p:cNvCxnSpPr>
          <p:nvPr/>
        </p:nvCxnSpPr>
        <p:spPr>
          <a:xfrm flipH="1">
            <a:off x="8056025" y="2426510"/>
            <a:ext cx="886264" cy="1"/>
          </a:xfrm>
          <a:prstGeom prst="straightConnector1">
            <a:avLst/>
          </a:prstGeom>
          <a:ln w="12700"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0DA43D66-6366-E04C-93AB-F41232B4AD2E}"/>
              </a:ext>
            </a:extLst>
          </p:cNvPr>
          <p:cNvSpPr txBox="1"/>
          <p:nvPr/>
        </p:nvSpPr>
        <p:spPr>
          <a:xfrm>
            <a:off x="9073587" y="2272621"/>
            <a:ext cx="17584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50000"/>
                  </a:schemeClr>
                </a:solidFill>
                <a:cs typeface="Courier New" panose="02070309020205020404" pitchFamily="49" charset="0"/>
              </a:rPr>
              <a:t>Input Gate</a:t>
            </a:r>
            <a:endParaRPr lang="en-US" sz="1400" b="1" dirty="0">
              <a:solidFill>
                <a:schemeClr val="tx1">
                  <a:lumMod val="50000"/>
                </a:schemeClr>
              </a:solidFill>
              <a:cs typeface="Courier New" panose="02070309020205020404" pitchFamily="49" charset="0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0B2580D-39B4-F04C-822C-A2488AE68A00}"/>
              </a:ext>
            </a:extLst>
          </p:cNvPr>
          <p:cNvCxnSpPr>
            <a:cxnSpLocks/>
          </p:cNvCxnSpPr>
          <p:nvPr/>
        </p:nvCxnSpPr>
        <p:spPr>
          <a:xfrm flipH="1">
            <a:off x="8056025" y="4273821"/>
            <a:ext cx="886264" cy="1"/>
          </a:xfrm>
          <a:prstGeom prst="straightConnector1">
            <a:avLst/>
          </a:prstGeom>
          <a:ln w="12700"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ABACA09-F2B2-D94B-BA4C-39FDC65D9EFD}"/>
              </a:ext>
            </a:extLst>
          </p:cNvPr>
          <p:cNvSpPr txBox="1"/>
          <p:nvPr/>
        </p:nvSpPr>
        <p:spPr>
          <a:xfrm>
            <a:off x="9073587" y="4119932"/>
            <a:ext cx="17584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50000"/>
                  </a:schemeClr>
                </a:solidFill>
                <a:cs typeface="Courier New" panose="02070309020205020404" pitchFamily="49" charset="0"/>
              </a:rPr>
              <a:t>Output Gate</a:t>
            </a:r>
            <a:endParaRPr lang="en-US" sz="1400" b="1" dirty="0">
              <a:solidFill>
                <a:schemeClr val="tx1">
                  <a:lumMod val="50000"/>
                </a:schemeClr>
              </a:solidFill>
              <a:cs typeface="Courier New" panose="02070309020205020404" pitchFamily="49" charset="0"/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712B485-F5B3-BB48-BFE3-51ADF221F35A}"/>
              </a:ext>
            </a:extLst>
          </p:cNvPr>
          <p:cNvCxnSpPr>
            <a:cxnSpLocks/>
          </p:cNvCxnSpPr>
          <p:nvPr/>
        </p:nvCxnSpPr>
        <p:spPr>
          <a:xfrm flipH="1">
            <a:off x="8046721" y="3625281"/>
            <a:ext cx="886264" cy="1"/>
          </a:xfrm>
          <a:prstGeom prst="straightConnector1">
            <a:avLst/>
          </a:prstGeom>
          <a:ln w="12700"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F29DC01-6D82-8C4A-8CF6-076ADD5CBC7B}"/>
              </a:ext>
            </a:extLst>
          </p:cNvPr>
          <p:cNvSpPr txBox="1"/>
          <p:nvPr/>
        </p:nvSpPr>
        <p:spPr>
          <a:xfrm>
            <a:off x="9303433" y="3471392"/>
            <a:ext cx="21898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50000"/>
                  </a:schemeClr>
                </a:solidFill>
                <a:cs typeface="Courier New" panose="02070309020205020404" pitchFamily="49" charset="0"/>
              </a:rPr>
              <a:t>Candidate Next Cell State</a:t>
            </a:r>
            <a:endParaRPr lang="en-US" sz="1400" b="1" dirty="0">
              <a:solidFill>
                <a:schemeClr val="tx1">
                  <a:lumMod val="50000"/>
                </a:schemeClr>
              </a:solidFill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96153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B0FE41-2D8F-4F4B-B7D5-92404FDDD1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GRU and LSTM Intuition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EBCC14-95C2-6C40-9A0C-AC84294B8A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Both are attempting to learn what is important and what to forget</a:t>
            </a:r>
          </a:p>
          <a:p>
            <a:pPr lvl="1"/>
            <a:r>
              <a:rPr lang="en-US" dirty="0"/>
              <a:t>In the GRU this is done using the Reset and Update Gate</a:t>
            </a:r>
          </a:p>
          <a:p>
            <a:pPr lvl="1"/>
            <a:r>
              <a:rPr lang="en-US" dirty="0"/>
              <a:t>In the LSTM this is done using the cell state</a:t>
            </a:r>
          </a:p>
          <a:p>
            <a:endParaRPr lang="en-US" dirty="0"/>
          </a:p>
          <a:p>
            <a:r>
              <a:rPr lang="en-US" dirty="0"/>
              <a:t>See this famous blog post for more detail about these architectures</a:t>
            </a:r>
          </a:p>
          <a:p>
            <a:pPr lvl="1"/>
            <a:r>
              <a:rPr lang="en-CA" dirty="0">
                <a:hlinkClick r:id="rId3"/>
              </a:rPr>
              <a:t>https://colah.github.io/posts/2015-08-Understanding-LSTMs/</a:t>
            </a:r>
            <a:endParaRPr lang="en-CA" dirty="0"/>
          </a:p>
          <a:p>
            <a:endParaRPr lang="en-CA" dirty="0"/>
          </a:p>
          <a:p>
            <a:r>
              <a:rPr lang="en-US" dirty="0"/>
              <a:t>The LSTM is by far the more popular model to use due to the distinction between the hidden state and the cell state</a:t>
            </a:r>
          </a:p>
        </p:txBody>
      </p:sp>
    </p:spTree>
    <p:extLst>
      <p:ext uri="{BB962C8B-B14F-4D97-AF65-F5344CB8AC3E}">
        <p14:creationId xmlns:p14="http://schemas.microsoft.com/office/powerpoint/2010/main" val="3816115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6CC3B-50B0-3048-A227-78B53A2C62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 5a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96B592-CEE3-E849-9C59-A9334AE6CD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will be creating a very simple RNN that can add arbitrarily long sequences of integers</a:t>
            </a:r>
          </a:p>
          <a:p>
            <a:endParaRPr lang="en-US" dirty="0"/>
          </a:p>
          <a:p>
            <a:r>
              <a:rPr lang="en-US" dirty="0"/>
              <a:t>This should help you get an intuition as to how the RNN’s hidden state can be used as memory to store previous inputs</a:t>
            </a:r>
          </a:p>
          <a:p>
            <a:endParaRPr lang="en-US" dirty="0"/>
          </a:p>
          <a:p>
            <a:r>
              <a:rPr lang="en-US" dirty="0"/>
              <a:t>It will also show you why a simple vanilla RNN are not very power and why GRUs and LSTMs are necessary</a:t>
            </a:r>
          </a:p>
        </p:txBody>
      </p:sp>
    </p:spTree>
    <p:extLst>
      <p:ext uri="{BB962C8B-B14F-4D97-AF65-F5344CB8AC3E}">
        <p14:creationId xmlns:p14="http://schemas.microsoft.com/office/powerpoint/2010/main" val="6572180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45FA9-A06F-8E46-8856-E3449C8383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 5a: Part 1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7A75030-6305-8A40-9DAC-8F730D70987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78619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First, as usual, you will create a hand-crafted solution to this toy problem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You need to 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𝑖h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 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𝑏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𝑖h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hh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, </m:t>
                    </m:r>
                  </m:oMath>
                </a14:m>
                <a:r>
                  <a:rPr lang="en-US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𝑏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hh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7A75030-6305-8A40-9DAC-8F730D70987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786190"/>
              </a:xfrm>
              <a:blipFill>
                <a:blip r:embed="rId3"/>
                <a:stretch>
                  <a:fillRect l="-965" t="-23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2BF5BBE-113D-D647-AA90-889FD62278E9}"/>
              </a:ext>
            </a:extLst>
          </p:cNvPr>
          <p:cNvSpPr/>
          <p:nvPr/>
        </p:nvSpPr>
        <p:spPr>
          <a:xfrm>
            <a:off x="4719131" y="3045655"/>
            <a:ext cx="984738" cy="984738"/>
          </a:xfrm>
          <a:prstGeom prst="roundRect">
            <a:avLst/>
          </a:prstGeom>
          <a:solidFill>
            <a:schemeClr val="tx1">
              <a:lumMod val="50000"/>
              <a:alpha val="50196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DC420E1-EA35-E143-BF29-EF3FEB5C5645}"/>
              </a:ext>
            </a:extLst>
          </p:cNvPr>
          <p:cNvCxnSpPr>
            <a:cxnSpLocks/>
          </p:cNvCxnSpPr>
          <p:nvPr/>
        </p:nvCxnSpPr>
        <p:spPr>
          <a:xfrm>
            <a:off x="2046272" y="3521495"/>
            <a:ext cx="57443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97036D4-5873-BA4C-8164-203E5B81914C}"/>
              </a:ext>
            </a:extLst>
          </p:cNvPr>
          <p:cNvCxnSpPr>
            <a:cxnSpLocks/>
            <a:endCxn id="4" idx="2"/>
          </p:cNvCxnSpPr>
          <p:nvPr/>
        </p:nvCxnSpPr>
        <p:spPr>
          <a:xfrm flipV="1">
            <a:off x="5211500" y="4030393"/>
            <a:ext cx="0" cy="360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4008A4E-5D64-FB44-82A4-55ACECDCA3B9}"/>
                  </a:ext>
                </a:extLst>
              </p:cNvPr>
              <p:cNvSpPr txBox="1"/>
              <p:nvPr/>
            </p:nvSpPr>
            <p:spPr>
              <a:xfrm>
                <a:off x="2947396" y="4424228"/>
                <a:ext cx="42920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𝑥</m:t>
                          </m:r>
                        </m:e>
                        <m:sub>
                          <m:r>
                            <a:rPr lang="en-US" sz="14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rgbClr val="FFFF00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4008A4E-5D64-FB44-82A4-55ACECDCA3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7396" y="4424228"/>
                <a:ext cx="429205" cy="3077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B00DDCE-9E5E-1246-BE1E-726DA1740125}"/>
              </a:ext>
            </a:extLst>
          </p:cNvPr>
          <p:cNvCxnSpPr>
            <a:cxnSpLocks/>
          </p:cNvCxnSpPr>
          <p:nvPr/>
        </p:nvCxnSpPr>
        <p:spPr>
          <a:xfrm flipV="1">
            <a:off x="9287005" y="3593533"/>
            <a:ext cx="550985" cy="149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CFFF98F1-F7D1-3A42-B31D-9D333AFE6EF9}"/>
              </a:ext>
            </a:extLst>
          </p:cNvPr>
          <p:cNvSpPr/>
          <p:nvPr/>
        </p:nvSpPr>
        <p:spPr>
          <a:xfrm>
            <a:off x="8287613" y="3091686"/>
            <a:ext cx="984738" cy="984738"/>
          </a:xfrm>
          <a:prstGeom prst="roundRect">
            <a:avLst/>
          </a:prstGeom>
          <a:solidFill>
            <a:schemeClr val="tx1">
              <a:lumMod val="50000"/>
              <a:alpha val="50196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4CADC47-9EB0-AF41-8D22-B7959A2E427F}"/>
              </a:ext>
            </a:extLst>
          </p:cNvPr>
          <p:cNvCxnSpPr>
            <a:cxnSpLocks/>
            <a:endCxn id="9" idx="2"/>
          </p:cNvCxnSpPr>
          <p:nvPr/>
        </p:nvCxnSpPr>
        <p:spPr>
          <a:xfrm flipH="1" flipV="1">
            <a:off x="8779982" y="4076424"/>
            <a:ext cx="5866" cy="34639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BC748794-4AAF-2D4A-BABA-12DBDCEB787F}"/>
              </a:ext>
            </a:extLst>
          </p:cNvPr>
          <p:cNvSpPr txBox="1"/>
          <p:nvPr/>
        </p:nvSpPr>
        <p:spPr>
          <a:xfrm>
            <a:off x="4721341" y="3309250"/>
            <a:ext cx="9847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RNN</a:t>
            </a:r>
          </a:p>
          <a:p>
            <a:pPr algn="ctr"/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Cell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1E0D86F-CEEA-7443-B0B4-B886E403B410}"/>
              </a:ext>
            </a:extLst>
          </p:cNvPr>
          <p:cNvSpPr txBox="1"/>
          <p:nvPr/>
        </p:nvSpPr>
        <p:spPr>
          <a:xfrm>
            <a:off x="8283957" y="3310617"/>
            <a:ext cx="9847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RNN</a:t>
            </a:r>
          </a:p>
          <a:p>
            <a:pPr algn="ctr"/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Cell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FE1DDFD6-E71C-6141-B935-DB86257C8616}"/>
              </a:ext>
            </a:extLst>
          </p:cNvPr>
          <p:cNvSpPr/>
          <p:nvPr/>
        </p:nvSpPr>
        <p:spPr>
          <a:xfrm>
            <a:off x="2631660" y="3045655"/>
            <a:ext cx="984738" cy="984738"/>
          </a:xfrm>
          <a:prstGeom prst="roundRect">
            <a:avLst/>
          </a:prstGeom>
          <a:solidFill>
            <a:schemeClr val="tx1">
              <a:lumMod val="50000"/>
              <a:alpha val="50196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B9142C4-74B4-9847-9E96-C126C2F3DD7B}"/>
              </a:ext>
            </a:extLst>
          </p:cNvPr>
          <p:cNvCxnSpPr>
            <a:cxnSpLocks/>
            <a:endCxn id="15" idx="2"/>
          </p:cNvCxnSpPr>
          <p:nvPr/>
        </p:nvCxnSpPr>
        <p:spPr>
          <a:xfrm flipV="1">
            <a:off x="3124029" y="4030393"/>
            <a:ext cx="0" cy="360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6F73D17F-742C-4443-8459-9FBD9AC817F6}"/>
              </a:ext>
            </a:extLst>
          </p:cNvPr>
          <p:cNvSpPr txBox="1"/>
          <p:nvPr/>
        </p:nvSpPr>
        <p:spPr>
          <a:xfrm>
            <a:off x="2633870" y="3309250"/>
            <a:ext cx="9847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RNN</a:t>
            </a:r>
          </a:p>
          <a:p>
            <a:pPr algn="ctr"/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Cell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FCC087A-6DB4-D04A-8A33-774361808F69}"/>
              </a:ext>
            </a:extLst>
          </p:cNvPr>
          <p:cNvCxnSpPr>
            <a:cxnSpLocks/>
          </p:cNvCxnSpPr>
          <p:nvPr/>
        </p:nvCxnSpPr>
        <p:spPr>
          <a:xfrm flipV="1">
            <a:off x="3634741" y="3554329"/>
            <a:ext cx="1084390" cy="1652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8ACE463-A4FD-7B44-840E-85D00212147F}"/>
                  </a:ext>
                </a:extLst>
              </p:cNvPr>
              <p:cNvSpPr txBox="1"/>
              <p:nvPr/>
            </p:nvSpPr>
            <p:spPr>
              <a:xfrm>
                <a:off x="1198585" y="3346922"/>
                <a:ext cx="83450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h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0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=0</m:t>
                      </m:r>
                    </m:oMath>
                  </m:oMathPara>
                </a14:m>
                <a:endParaRPr lang="en-US" sz="140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8ACE463-A4FD-7B44-840E-85D0021214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585" y="3346922"/>
                <a:ext cx="834504" cy="307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14A5EBF-355D-8942-A774-E4F5A8C2253D}"/>
                  </a:ext>
                </a:extLst>
              </p:cNvPr>
              <p:cNvSpPr txBox="1"/>
              <p:nvPr/>
            </p:nvSpPr>
            <p:spPr>
              <a:xfrm>
                <a:off x="3937664" y="3220391"/>
                <a:ext cx="39858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sSubPr>
                        <m:e>
                          <m:r>
                            <a:rPr lang="en-US" sz="1400" i="1" smtClea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h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40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14A5EBF-355D-8942-A774-E4F5A8C225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7664" y="3220391"/>
                <a:ext cx="398584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0D2F1A7-95C7-B245-855C-51D109DDC458}"/>
                  </a:ext>
                </a:extLst>
              </p:cNvPr>
              <p:cNvSpPr txBox="1"/>
              <p:nvPr/>
            </p:nvSpPr>
            <p:spPr>
              <a:xfrm>
                <a:off x="9664837" y="3309250"/>
                <a:ext cx="1487984" cy="6981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solidFill>
                                <a:srgbClr val="FF40FF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sSubPr>
                        <m:e>
                          <m:r>
                            <a:rPr lang="en-US" sz="1400" i="1" smtClean="0">
                              <a:solidFill>
                                <a:srgbClr val="FF40FF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h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rgbClr val="FF40FF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𝐿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rgbClr val="FF40FF"/>
                          </a:solidFill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1400" b="0" i="1" smtClean="0">
                              <a:solidFill>
                                <a:srgbClr val="FF40FF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400" b="0" i="1" smtClean="0">
                              <a:solidFill>
                                <a:srgbClr val="FF40FF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𝑖</m:t>
                          </m:r>
                          <m:r>
                            <a:rPr lang="en-US" sz="1400" b="0" i="1" smtClean="0">
                              <a:solidFill>
                                <a:srgbClr val="FF40FF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=1</m:t>
                          </m:r>
                        </m:sub>
                        <m:sup>
                          <m:r>
                            <a:rPr lang="en-US" sz="1400" b="0" i="1" smtClean="0">
                              <a:solidFill>
                                <a:srgbClr val="FF40FF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𝐿</m:t>
                          </m:r>
                        </m:sup>
                        <m:e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rgbClr val="FF40FF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rgbClr val="FF40FF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rgbClr val="FF40FF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1400" dirty="0">
                  <a:solidFill>
                    <a:srgbClr val="FF40FF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0D2F1A7-95C7-B245-855C-51D109DDC4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4837" y="3309250"/>
                <a:ext cx="1487984" cy="698140"/>
              </a:xfrm>
              <a:prstGeom prst="rect">
                <a:avLst/>
              </a:prstGeom>
              <a:blipFill>
                <a:blip r:embed="rId7"/>
                <a:stretch>
                  <a:fillRect t="-92857" b="-146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5" name="Group 24">
            <a:extLst>
              <a:ext uri="{FF2B5EF4-FFF2-40B4-BE49-F238E27FC236}">
                <a16:creationId xmlns:a16="http://schemas.microsoft.com/office/drawing/2014/main" id="{801DBC38-DA7F-694B-BF5A-82AAA7F88C55}"/>
              </a:ext>
            </a:extLst>
          </p:cNvPr>
          <p:cNvGrpSpPr/>
          <p:nvPr/>
        </p:nvGrpSpPr>
        <p:grpSpPr>
          <a:xfrm rot="5400000">
            <a:off x="6921865" y="3287493"/>
            <a:ext cx="69695" cy="528199"/>
            <a:chOff x="2571253" y="3553422"/>
            <a:chExt cx="69695" cy="528199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AD43A686-3369-7743-AD08-8D1B0D68D45D}"/>
                </a:ext>
              </a:extLst>
            </p:cNvPr>
            <p:cNvSpPr/>
            <p:nvPr/>
          </p:nvSpPr>
          <p:spPr>
            <a:xfrm flipH="1" flipV="1">
              <a:off x="2571253" y="3553422"/>
              <a:ext cx="67310" cy="67310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18828BDB-14B7-B34E-B66C-51E8C09BC9D3}"/>
                </a:ext>
              </a:extLst>
            </p:cNvPr>
            <p:cNvSpPr/>
            <p:nvPr/>
          </p:nvSpPr>
          <p:spPr>
            <a:xfrm flipH="1" flipV="1">
              <a:off x="2571253" y="3781841"/>
              <a:ext cx="67310" cy="67310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66159204-471A-F04D-AEA0-C35F8BA0CE39}"/>
                </a:ext>
              </a:extLst>
            </p:cNvPr>
            <p:cNvSpPr/>
            <p:nvPr/>
          </p:nvSpPr>
          <p:spPr>
            <a:xfrm flipH="1" flipV="1">
              <a:off x="2573638" y="4014311"/>
              <a:ext cx="67310" cy="67310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388BC93-954F-014C-BADD-8384AF1FD908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5706079" y="3570860"/>
            <a:ext cx="65181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ADEDCA9-EB4D-E042-85F3-B70BEB8B51CF}"/>
                  </a:ext>
                </a:extLst>
              </p:cNvPr>
              <p:cNvSpPr txBox="1"/>
              <p:nvPr/>
            </p:nvSpPr>
            <p:spPr>
              <a:xfrm>
                <a:off x="5809039" y="3204490"/>
                <a:ext cx="39858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h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40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ADEDCA9-EB4D-E042-85F3-B70BEB8B51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9039" y="3204490"/>
                <a:ext cx="398584" cy="3077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A90DBE2-BEA2-F747-AE92-631F582A29AC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7695606" y="3572227"/>
            <a:ext cx="58835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F681C6BE-330B-D844-AFAF-50B369009703}"/>
                  </a:ext>
                </a:extLst>
              </p:cNvPr>
              <p:cNvSpPr txBox="1"/>
              <p:nvPr/>
            </p:nvSpPr>
            <p:spPr>
              <a:xfrm>
                <a:off x="7678125" y="3204490"/>
                <a:ext cx="39858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sSubPr>
                        <m:e>
                          <m:r>
                            <a:rPr lang="en-US" sz="1400" i="1" smtClea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h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𝐿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140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F681C6BE-330B-D844-AFAF-50B3690097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8125" y="3204490"/>
                <a:ext cx="398584" cy="307777"/>
              </a:xfrm>
              <a:prstGeom prst="rect">
                <a:avLst/>
              </a:prstGeom>
              <a:blipFill>
                <a:blip r:embed="rId9"/>
                <a:stretch>
                  <a:fillRect r="-156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AD52A05-C90C-9D40-B5FD-E9F5EF6CA2FC}"/>
                  </a:ext>
                </a:extLst>
              </p:cNvPr>
              <p:cNvSpPr txBox="1"/>
              <p:nvPr/>
            </p:nvSpPr>
            <p:spPr>
              <a:xfrm>
                <a:off x="5028311" y="4422814"/>
                <a:ext cx="42920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𝑥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rgbClr val="FFFF00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AD52A05-C90C-9D40-B5FD-E9F5EF6CA2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8311" y="4422814"/>
                <a:ext cx="429205" cy="30777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98B806B-C7F9-084B-B515-E1DE660D52DD}"/>
                  </a:ext>
                </a:extLst>
              </p:cNvPr>
              <p:cNvSpPr txBox="1"/>
              <p:nvPr/>
            </p:nvSpPr>
            <p:spPr>
              <a:xfrm>
                <a:off x="8635926" y="4422813"/>
                <a:ext cx="42920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𝑥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rgbClr val="FFFF00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98B806B-C7F9-084B-B515-E1DE660D52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5926" y="4422813"/>
                <a:ext cx="429205" cy="30777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8C39AF34-E6C8-8445-BBD8-1D119A30CF18}"/>
                  </a:ext>
                </a:extLst>
              </p:cNvPr>
              <p:cNvSpPr/>
              <p:nvPr/>
            </p:nvSpPr>
            <p:spPr>
              <a:xfrm>
                <a:off x="4257522" y="4972630"/>
                <a:ext cx="391305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FF40FF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40FF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40FF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𝑡</m:t>
                          </m:r>
                          <m:r>
                            <a:rPr lang="en-US" i="1">
                              <a:solidFill>
                                <a:srgbClr val="FF40FF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+1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𝑾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𝑖h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𝑏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𝑖h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𝑾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hh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 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FF40FF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40FF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40FF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𝑏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hh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8C39AF34-E6C8-8445-BBD8-1D119A30CF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7522" y="4972630"/>
                <a:ext cx="3913058" cy="369332"/>
              </a:xfrm>
              <a:prstGeom prst="rect">
                <a:avLst/>
              </a:prstGeom>
              <a:blipFill>
                <a:blip r:embed="rId12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Rectangle 38">
            <a:extLst>
              <a:ext uri="{FF2B5EF4-FFF2-40B4-BE49-F238E27FC236}">
                <a16:creationId xmlns:a16="http://schemas.microsoft.com/office/drawing/2014/main" id="{15AF4DED-899B-1543-99B1-ED9A0F6CEBBA}"/>
              </a:ext>
            </a:extLst>
          </p:cNvPr>
          <p:cNvSpPr/>
          <p:nvPr/>
        </p:nvSpPr>
        <p:spPr>
          <a:xfrm>
            <a:off x="4292695" y="4873580"/>
            <a:ext cx="3819187" cy="57740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3622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DC88D-E39A-0046-AC65-25BECA8D2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 5a: Part 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9F91BC9-3D06-A242-9D85-8ACBBC01587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You will implement a simple RNN using PyTorch</a:t>
                </a:r>
              </a:p>
              <a:p>
                <a:endParaRPr lang="en-US" dirty="0"/>
              </a:p>
              <a:p>
                <a:r>
                  <a:rPr lang="en-US" dirty="0"/>
                  <a:t>You will be using </a:t>
                </a:r>
                <a:r>
                  <a:rPr lang="en-US" dirty="0" err="1"/>
                  <a:t>nn.RNNCell</a:t>
                </a:r>
                <a:r>
                  <a:rPr lang="en-US" dirty="0"/>
                  <a:t>. I encourage you to open the documentation while doing this part of the assignment</a:t>
                </a:r>
              </a:p>
              <a:p>
                <a:endParaRPr lang="en-US" dirty="0"/>
              </a:p>
              <a:p>
                <a:r>
                  <a:rPr lang="en-US" dirty="0"/>
                  <a:t>Note: the architecture being used to train is PyTorch is not the same as the one you created in the hand-crafted solution. In the PyTorch architecture,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was converted to a one-hot encoded representation. Why was this necessary for training using gradient descent?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9F91BC9-3D06-A242-9D85-8ACBBC01587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32" r="-9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840393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551DD6-561F-1F45-9624-6917867878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 5b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BAD4A4-E0BA-8B4C-8237-1619878350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86190"/>
          </a:xfrm>
        </p:spPr>
        <p:txBody>
          <a:bodyPr>
            <a:normAutofit/>
          </a:bodyPr>
          <a:lstStyle/>
          <a:p>
            <a:r>
              <a:rPr lang="en-US" dirty="0"/>
              <a:t>We are using the famous MNIST dataset again! This will be very similar to Assignment 4b, except now we are using an RNN to classify handwritten digits</a:t>
            </a:r>
          </a:p>
          <a:p>
            <a:endParaRPr lang="en-US" dirty="0"/>
          </a:p>
          <a:p>
            <a:r>
              <a:rPr lang="en-US" dirty="0"/>
              <a:t>In this assignment you are using </a:t>
            </a:r>
            <a:r>
              <a:rPr lang="en-US" dirty="0" err="1"/>
              <a:t>nn.RNN</a:t>
            </a:r>
            <a:r>
              <a:rPr lang="en-US" dirty="0"/>
              <a:t> instead of </a:t>
            </a:r>
            <a:r>
              <a:rPr lang="en-US" dirty="0" err="1"/>
              <a:t>nn.RNNCell</a:t>
            </a:r>
            <a:r>
              <a:rPr lang="en-US" dirty="0"/>
              <a:t>. Again, I encourage you to open the documentation while doing the assignment</a:t>
            </a:r>
          </a:p>
          <a:p>
            <a:pPr lvl="1"/>
            <a:r>
              <a:rPr lang="en-US" dirty="0"/>
              <a:t>The difference is </a:t>
            </a:r>
            <a:r>
              <a:rPr lang="en-US" dirty="0" err="1"/>
              <a:t>nn.RNNCell</a:t>
            </a:r>
            <a:r>
              <a:rPr lang="en-US" dirty="0"/>
              <a:t> is just one RNN cell, while </a:t>
            </a:r>
            <a:r>
              <a:rPr lang="en-US" dirty="0" err="1"/>
              <a:t>nn.RNN</a:t>
            </a:r>
            <a:r>
              <a:rPr lang="en-US" dirty="0"/>
              <a:t> is the entire unrolled RNN</a:t>
            </a:r>
          </a:p>
          <a:p>
            <a:pPr lvl="1"/>
            <a:r>
              <a:rPr lang="en-US" dirty="0"/>
              <a:t>Therefore, </a:t>
            </a:r>
            <a:r>
              <a:rPr lang="en-US" dirty="0" err="1"/>
              <a:t>nn.RNN</a:t>
            </a:r>
            <a:r>
              <a:rPr lang="en-US" dirty="0"/>
              <a:t> takes in the entire sequence and outputs all hidden states, including the last hidden state</a:t>
            </a:r>
          </a:p>
        </p:txBody>
      </p:sp>
    </p:spTree>
    <p:extLst>
      <p:ext uri="{BB962C8B-B14F-4D97-AF65-F5344CB8AC3E}">
        <p14:creationId xmlns:p14="http://schemas.microsoft.com/office/powerpoint/2010/main" val="40901971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16EDE-6F63-6644-BD80-F719BEABDC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 5b: Architecture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7D0BE3-AA4B-4A41-83DA-3EFD8CE397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7084" y="2228281"/>
            <a:ext cx="2798602" cy="277981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Left Brace 4">
            <a:extLst>
              <a:ext uri="{FF2B5EF4-FFF2-40B4-BE49-F238E27FC236}">
                <a16:creationId xmlns:a16="http://schemas.microsoft.com/office/drawing/2014/main" id="{8ECB94DF-BB2E-3149-9681-1C2658C61B28}"/>
              </a:ext>
            </a:extLst>
          </p:cNvPr>
          <p:cNvSpPr/>
          <p:nvPr/>
        </p:nvSpPr>
        <p:spPr>
          <a:xfrm>
            <a:off x="2026360" y="2228281"/>
            <a:ext cx="583096" cy="2779818"/>
          </a:xfrm>
          <a:prstGeom prst="leftBrace">
            <a:avLst>
              <a:gd name="adj1" fmla="val 58333"/>
              <a:gd name="adj2" fmla="val 50000"/>
            </a:avLst>
          </a:prstGeom>
          <a:ln w="3810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AF10D92-DFD7-0342-B2C7-76F324BFDFB2}"/>
              </a:ext>
            </a:extLst>
          </p:cNvPr>
          <p:cNvSpPr/>
          <p:nvPr/>
        </p:nvSpPr>
        <p:spPr>
          <a:xfrm>
            <a:off x="1536314" y="3418135"/>
            <a:ext cx="78159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7F7F7F"/>
                </a:solidFill>
              </a:rPr>
              <a:t>28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9D4B933-D8C3-5148-88ED-98609B3F4064}"/>
              </a:ext>
            </a:extLst>
          </p:cNvPr>
          <p:cNvCxnSpPr>
            <a:cxnSpLocks/>
          </p:cNvCxnSpPr>
          <p:nvPr/>
        </p:nvCxnSpPr>
        <p:spPr>
          <a:xfrm>
            <a:off x="5936567" y="2277353"/>
            <a:ext cx="1627090" cy="0"/>
          </a:xfrm>
          <a:prstGeom prst="straightConnector1">
            <a:avLst/>
          </a:prstGeom>
          <a:ln w="12700"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B6D1FA7-3350-A541-9702-32A96CA5E624}"/>
              </a:ext>
            </a:extLst>
          </p:cNvPr>
          <p:cNvCxnSpPr>
            <a:cxnSpLocks/>
          </p:cNvCxnSpPr>
          <p:nvPr/>
        </p:nvCxnSpPr>
        <p:spPr>
          <a:xfrm>
            <a:off x="5936567" y="2373482"/>
            <a:ext cx="1627090" cy="0"/>
          </a:xfrm>
          <a:prstGeom prst="straightConnector1">
            <a:avLst/>
          </a:prstGeom>
          <a:ln w="12700"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196E744-B1A4-B441-BF99-DF47BE55C72B}"/>
              </a:ext>
            </a:extLst>
          </p:cNvPr>
          <p:cNvCxnSpPr>
            <a:cxnSpLocks/>
          </p:cNvCxnSpPr>
          <p:nvPr/>
        </p:nvCxnSpPr>
        <p:spPr>
          <a:xfrm>
            <a:off x="5936567" y="2471956"/>
            <a:ext cx="1627090" cy="0"/>
          </a:xfrm>
          <a:prstGeom prst="straightConnector1">
            <a:avLst/>
          </a:prstGeom>
          <a:ln w="12700"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8593E80-B2A9-EF4B-8384-73A393B2B550}"/>
              </a:ext>
            </a:extLst>
          </p:cNvPr>
          <p:cNvCxnSpPr>
            <a:cxnSpLocks/>
          </p:cNvCxnSpPr>
          <p:nvPr/>
        </p:nvCxnSpPr>
        <p:spPr>
          <a:xfrm>
            <a:off x="5936567" y="2582153"/>
            <a:ext cx="1627090" cy="0"/>
          </a:xfrm>
          <a:prstGeom prst="straightConnector1">
            <a:avLst/>
          </a:prstGeom>
          <a:ln w="12700"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8A44482-76BA-2A40-AB47-70312DE28DAF}"/>
              </a:ext>
            </a:extLst>
          </p:cNvPr>
          <p:cNvCxnSpPr>
            <a:cxnSpLocks/>
          </p:cNvCxnSpPr>
          <p:nvPr/>
        </p:nvCxnSpPr>
        <p:spPr>
          <a:xfrm>
            <a:off x="5936567" y="2668899"/>
            <a:ext cx="1627090" cy="0"/>
          </a:xfrm>
          <a:prstGeom prst="straightConnector1">
            <a:avLst/>
          </a:prstGeom>
          <a:ln w="12700"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1F2B9D5-5D17-4140-A864-FA3F7571C890}"/>
              </a:ext>
            </a:extLst>
          </p:cNvPr>
          <p:cNvCxnSpPr>
            <a:cxnSpLocks/>
          </p:cNvCxnSpPr>
          <p:nvPr/>
        </p:nvCxnSpPr>
        <p:spPr>
          <a:xfrm>
            <a:off x="5936567" y="2765032"/>
            <a:ext cx="1627090" cy="0"/>
          </a:xfrm>
          <a:prstGeom prst="straightConnector1">
            <a:avLst/>
          </a:prstGeom>
          <a:ln w="12700"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B9D43AA-8FAA-6744-BEE1-40D6BBE8F856}"/>
              </a:ext>
            </a:extLst>
          </p:cNvPr>
          <p:cNvCxnSpPr>
            <a:cxnSpLocks/>
          </p:cNvCxnSpPr>
          <p:nvPr/>
        </p:nvCxnSpPr>
        <p:spPr>
          <a:xfrm>
            <a:off x="5936567" y="2863506"/>
            <a:ext cx="1627090" cy="0"/>
          </a:xfrm>
          <a:prstGeom prst="straightConnector1">
            <a:avLst/>
          </a:prstGeom>
          <a:ln w="12700"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392E3EA-917C-0049-960A-D923021D3FFB}"/>
              </a:ext>
            </a:extLst>
          </p:cNvPr>
          <p:cNvCxnSpPr>
            <a:cxnSpLocks/>
          </p:cNvCxnSpPr>
          <p:nvPr/>
        </p:nvCxnSpPr>
        <p:spPr>
          <a:xfrm>
            <a:off x="5936567" y="2959635"/>
            <a:ext cx="1627090" cy="0"/>
          </a:xfrm>
          <a:prstGeom prst="straightConnector1">
            <a:avLst/>
          </a:prstGeom>
          <a:ln w="12700"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B3479A8-E0F5-0C40-82BF-AA4C7DA4C4E2}"/>
              </a:ext>
            </a:extLst>
          </p:cNvPr>
          <p:cNvCxnSpPr>
            <a:cxnSpLocks/>
          </p:cNvCxnSpPr>
          <p:nvPr/>
        </p:nvCxnSpPr>
        <p:spPr>
          <a:xfrm>
            <a:off x="5936567" y="3037446"/>
            <a:ext cx="1627090" cy="0"/>
          </a:xfrm>
          <a:prstGeom prst="straightConnector1">
            <a:avLst/>
          </a:prstGeom>
          <a:ln w="12700"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25AE213-0020-7B49-A87D-3012BC190ADE}"/>
              </a:ext>
            </a:extLst>
          </p:cNvPr>
          <p:cNvCxnSpPr>
            <a:cxnSpLocks/>
          </p:cNvCxnSpPr>
          <p:nvPr/>
        </p:nvCxnSpPr>
        <p:spPr>
          <a:xfrm>
            <a:off x="5936567" y="3217983"/>
            <a:ext cx="1627090" cy="0"/>
          </a:xfrm>
          <a:prstGeom prst="straightConnector1">
            <a:avLst/>
          </a:prstGeom>
          <a:ln w="12700"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B85D427-09F3-284B-8316-2EA1C0191ED3}"/>
              </a:ext>
            </a:extLst>
          </p:cNvPr>
          <p:cNvCxnSpPr>
            <a:cxnSpLocks/>
          </p:cNvCxnSpPr>
          <p:nvPr/>
        </p:nvCxnSpPr>
        <p:spPr>
          <a:xfrm>
            <a:off x="5936567" y="3133576"/>
            <a:ext cx="1627090" cy="0"/>
          </a:xfrm>
          <a:prstGeom prst="straightConnector1">
            <a:avLst/>
          </a:prstGeom>
          <a:ln w="12700"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658F380-55D5-7B43-9A8D-8823C1E5D966}"/>
              </a:ext>
            </a:extLst>
          </p:cNvPr>
          <p:cNvCxnSpPr>
            <a:cxnSpLocks/>
          </p:cNvCxnSpPr>
          <p:nvPr/>
        </p:nvCxnSpPr>
        <p:spPr>
          <a:xfrm>
            <a:off x="5936567" y="3314115"/>
            <a:ext cx="1627090" cy="0"/>
          </a:xfrm>
          <a:prstGeom prst="straightConnector1">
            <a:avLst/>
          </a:prstGeom>
          <a:ln w="12700"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A85BA0D-81A0-FD4E-9254-E90CD6521C3A}"/>
              </a:ext>
            </a:extLst>
          </p:cNvPr>
          <p:cNvCxnSpPr>
            <a:cxnSpLocks/>
          </p:cNvCxnSpPr>
          <p:nvPr/>
        </p:nvCxnSpPr>
        <p:spPr>
          <a:xfrm>
            <a:off x="5936567" y="3429001"/>
            <a:ext cx="1627090" cy="0"/>
          </a:xfrm>
          <a:prstGeom prst="straightConnector1">
            <a:avLst/>
          </a:prstGeom>
          <a:ln w="12700"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AF0A827-E12F-6347-8422-ADC918303529}"/>
              </a:ext>
            </a:extLst>
          </p:cNvPr>
          <p:cNvCxnSpPr>
            <a:cxnSpLocks/>
          </p:cNvCxnSpPr>
          <p:nvPr/>
        </p:nvCxnSpPr>
        <p:spPr>
          <a:xfrm>
            <a:off x="5936567" y="3525130"/>
            <a:ext cx="1627090" cy="0"/>
          </a:xfrm>
          <a:prstGeom prst="straightConnector1">
            <a:avLst/>
          </a:prstGeom>
          <a:ln w="12700"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79F5763-20DA-254F-BD67-828502607D29}"/>
              </a:ext>
            </a:extLst>
          </p:cNvPr>
          <p:cNvCxnSpPr>
            <a:cxnSpLocks/>
          </p:cNvCxnSpPr>
          <p:nvPr/>
        </p:nvCxnSpPr>
        <p:spPr>
          <a:xfrm>
            <a:off x="5936567" y="3625507"/>
            <a:ext cx="1627090" cy="0"/>
          </a:xfrm>
          <a:prstGeom prst="straightConnector1">
            <a:avLst/>
          </a:prstGeom>
          <a:ln w="12700"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035A02D-0943-2747-AB07-B28DAAAABF6E}"/>
              </a:ext>
            </a:extLst>
          </p:cNvPr>
          <p:cNvCxnSpPr>
            <a:cxnSpLocks/>
          </p:cNvCxnSpPr>
          <p:nvPr/>
        </p:nvCxnSpPr>
        <p:spPr>
          <a:xfrm>
            <a:off x="5936567" y="3721636"/>
            <a:ext cx="1627090" cy="0"/>
          </a:xfrm>
          <a:prstGeom prst="straightConnector1">
            <a:avLst/>
          </a:prstGeom>
          <a:ln w="12700"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0A566FA2-1C87-8747-B516-D4A29B9DC215}"/>
              </a:ext>
            </a:extLst>
          </p:cNvPr>
          <p:cNvCxnSpPr>
            <a:cxnSpLocks/>
          </p:cNvCxnSpPr>
          <p:nvPr/>
        </p:nvCxnSpPr>
        <p:spPr>
          <a:xfrm>
            <a:off x="5936567" y="3820110"/>
            <a:ext cx="1627090" cy="0"/>
          </a:xfrm>
          <a:prstGeom prst="straightConnector1">
            <a:avLst/>
          </a:prstGeom>
          <a:ln w="12700"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8A3DC28C-B5FC-0C4D-A6B6-A89F7881EEDB}"/>
              </a:ext>
            </a:extLst>
          </p:cNvPr>
          <p:cNvCxnSpPr>
            <a:cxnSpLocks/>
          </p:cNvCxnSpPr>
          <p:nvPr/>
        </p:nvCxnSpPr>
        <p:spPr>
          <a:xfrm>
            <a:off x="5936567" y="3916239"/>
            <a:ext cx="1627090" cy="0"/>
          </a:xfrm>
          <a:prstGeom prst="straightConnector1">
            <a:avLst/>
          </a:prstGeom>
          <a:ln w="12700"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4AA06A5-5F5B-784B-9D69-B10844F370BC}"/>
              </a:ext>
            </a:extLst>
          </p:cNvPr>
          <p:cNvCxnSpPr>
            <a:cxnSpLocks/>
          </p:cNvCxnSpPr>
          <p:nvPr/>
        </p:nvCxnSpPr>
        <p:spPr>
          <a:xfrm>
            <a:off x="5936567" y="4002985"/>
            <a:ext cx="1627090" cy="0"/>
          </a:xfrm>
          <a:prstGeom prst="straightConnector1">
            <a:avLst/>
          </a:prstGeom>
          <a:ln w="12700"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5891123A-366F-1849-823F-A8A04971A32C}"/>
              </a:ext>
            </a:extLst>
          </p:cNvPr>
          <p:cNvCxnSpPr>
            <a:cxnSpLocks/>
          </p:cNvCxnSpPr>
          <p:nvPr/>
        </p:nvCxnSpPr>
        <p:spPr>
          <a:xfrm>
            <a:off x="5936567" y="4099118"/>
            <a:ext cx="1627090" cy="0"/>
          </a:xfrm>
          <a:prstGeom prst="straightConnector1">
            <a:avLst/>
          </a:prstGeom>
          <a:ln w="12700"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D1CC898-B9AA-F745-A696-7CE1393188DB}"/>
              </a:ext>
            </a:extLst>
          </p:cNvPr>
          <p:cNvCxnSpPr>
            <a:cxnSpLocks/>
          </p:cNvCxnSpPr>
          <p:nvPr/>
        </p:nvCxnSpPr>
        <p:spPr>
          <a:xfrm>
            <a:off x="5936567" y="4197592"/>
            <a:ext cx="1627090" cy="0"/>
          </a:xfrm>
          <a:prstGeom prst="straightConnector1">
            <a:avLst/>
          </a:prstGeom>
          <a:ln w="12700"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C897A29-0A0A-8243-8E19-7F067494B204}"/>
              </a:ext>
            </a:extLst>
          </p:cNvPr>
          <p:cNvCxnSpPr>
            <a:cxnSpLocks/>
          </p:cNvCxnSpPr>
          <p:nvPr/>
        </p:nvCxnSpPr>
        <p:spPr>
          <a:xfrm>
            <a:off x="5936567" y="4307789"/>
            <a:ext cx="1627090" cy="0"/>
          </a:xfrm>
          <a:prstGeom prst="straightConnector1">
            <a:avLst/>
          </a:prstGeom>
          <a:ln w="12700"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106D5F53-02A8-A140-AFC5-357DEE7B0EF0}"/>
              </a:ext>
            </a:extLst>
          </p:cNvPr>
          <p:cNvCxnSpPr>
            <a:cxnSpLocks/>
          </p:cNvCxnSpPr>
          <p:nvPr/>
        </p:nvCxnSpPr>
        <p:spPr>
          <a:xfrm>
            <a:off x="5936567" y="4399668"/>
            <a:ext cx="1627090" cy="0"/>
          </a:xfrm>
          <a:prstGeom prst="straightConnector1">
            <a:avLst/>
          </a:prstGeom>
          <a:ln w="12700"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610A48DD-9124-D243-B2CF-C5CABBEA926C}"/>
              </a:ext>
            </a:extLst>
          </p:cNvPr>
          <p:cNvCxnSpPr>
            <a:cxnSpLocks/>
          </p:cNvCxnSpPr>
          <p:nvPr/>
        </p:nvCxnSpPr>
        <p:spPr>
          <a:xfrm>
            <a:off x="5936567" y="4608341"/>
            <a:ext cx="1627090" cy="0"/>
          </a:xfrm>
          <a:prstGeom prst="straightConnector1">
            <a:avLst/>
          </a:prstGeom>
          <a:ln w="12700"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3F6EA9C6-4287-F142-BBA2-0723F2713757}"/>
              </a:ext>
            </a:extLst>
          </p:cNvPr>
          <p:cNvCxnSpPr>
            <a:cxnSpLocks/>
          </p:cNvCxnSpPr>
          <p:nvPr/>
        </p:nvCxnSpPr>
        <p:spPr>
          <a:xfrm>
            <a:off x="5936567" y="4495798"/>
            <a:ext cx="1627090" cy="0"/>
          </a:xfrm>
          <a:prstGeom prst="straightConnector1">
            <a:avLst/>
          </a:prstGeom>
          <a:ln w="12700"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A61C2DC7-2DF5-704E-858C-0CDF3C4F6A67}"/>
              </a:ext>
            </a:extLst>
          </p:cNvPr>
          <p:cNvCxnSpPr>
            <a:cxnSpLocks/>
          </p:cNvCxnSpPr>
          <p:nvPr/>
        </p:nvCxnSpPr>
        <p:spPr>
          <a:xfrm>
            <a:off x="5936567" y="4718541"/>
            <a:ext cx="1627090" cy="0"/>
          </a:xfrm>
          <a:prstGeom prst="straightConnector1">
            <a:avLst/>
          </a:prstGeom>
          <a:ln w="12700"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0A465F42-26AE-C049-8283-A843319522BF}"/>
              </a:ext>
            </a:extLst>
          </p:cNvPr>
          <p:cNvCxnSpPr>
            <a:cxnSpLocks/>
          </p:cNvCxnSpPr>
          <p:nvPr/>
        </p:nvCxnSpPr>
        <p:spPr>
          <a:xfrm>
            <a:off x="5936567" y="4819359"/>
            <a:ext cx="1627090" cy="0"/>
          </a:xfrm>
          <a:prstGeom prst="straightConnector1">
            <a:avLst/>
          </a:prstGeom>
          <a:ln w="12700"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0A447789-421B-1F47-99BD-8BB48BCC03C9}"/>
              </a:ext>
            </a:extLst>
          </p:cNvPr>
          <p:cNvCxnSpPr>
            <a:cxnSpLocks/>
          </p:cNvCxnSpPr>
          <p:nvPr/>
        </p:nvCxnSpPr>
        <p:spPr>
          <a:xfrm>
            <a:off x="5936567" y="4943624"/>
            <a:ext cx="1627090" cy="0"/>
          </a:xfrm>
          <a:prstGeom prst="straightConnector1">
            <a:avLst/>
          </a:prstGeom>
          <a:ln w="12700"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Left Brace 50">
            <a:extLst>
              <a:ext uri="{FF2B5EF4-FFF2-40B4-BE49-F238E27FC236}">
                <a16:creationId xmlns:a16="http://schemas.microsoft.com/office/drawing/2014/main" id="{537E959B-A3F4-844A-A29F-D5B0D60507D5}"/>
              </a:ext>
            </a:extLst>
          </p:cNvPr>
          <p:cNvSpPr/>
          <p:nvPr/>
        </p:nvSpPr>
        <p:spPr>
          <a:xfrm rot="10800000">
            <a:off x="8266335" y="2235598"/>
            <a:ext cx="583096" cy="2779818"/>
          </a:xfrm>
          <a:prstGeom prst="leftBrace">
            <a:avLst>
              <a:gd name="adj1" fmla="val 58333"/>
              <a:gd name="adj2" fmla="val 50000"/>
            </a:avLst>
          </a:prstGeom>
          <a:ln w="3810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482BB5B-944D-FB4D-99B3-BDC597A13317}"/>
              </a:ext>
            </a:extLst>
          </p:cNvPr>
          <p:cNvSpPr/>
          <p:nvPr/>
        </p:nvSpPr>
        <p:spPr>
          <a:xfrm>
            <a:off x="8849431" y="3295099"/>
            <a:ext cx="186735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rgbClr val="7F7F7F"/>
                </a:solidFill>
              </a:rPr>
              <a:t>28 input vectors of size 28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459A0E2-ED50-B149-9C2F-ED34DC1CA231}"/>
              </a:ext>
            </a:extLst>
          </p:cNvPr>
          <p:cNvSpPr/>
          <p:nvPr/>
        </p:nvSpPr>
        <p:spPr>
          <a:xfrm>
            <a:off x="7563657" y="2138828"/>
            <a:ext cx="78159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7F7F7F"/>
                </a:solidFill>
              </a:rPr>
              <a:t>row 1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8A688A58-0351-3641-8ACD-0406A07D79C9}"/>
              </a:ext>
            </a:extLst>
          </p:cNvPr>
          <p:cNvSpPr/>
          <p:nvPr/>
        </p:nvSpPr>
        <p:spPr>
          <a:xfrm>
            <a:off x="7563657" y="2263344"/>
            <a:ext cx="78159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7F7F7F"/>
                </a:solidFill>
              </a:rPr>
              <a:t>row 2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92FB1E91-B7A6-F648-A566-94BD1475C797}"/>
              </a:ext>
            </a:extLst>
          </p:cNvPr>
          <p:cNvSpPr/>
          <p:nvPr/>
        </p:nvSpPr>
        <p:spPr>
          <a:xfrm>
            <a:off x="7552698" y="4805124"/>
            <a:ext cx="78159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7F7F7F"/>
                </a:solidFill>
              </a:rPr>
              <a:t>row 28</a:t>
            </a:r>
          </a:p>
        </p:txBody>
      </p:sp>
      <p:sp>
        <p:nvSpPr>
          <p:cNvPr id="56" name="Left Brace 55">
            <a:extLst>
              <a:ext uri="{FF2B5EF4-FFF2-40B4-BE49-F238E27FC236}">
                <a16:creationId xmlns:a16="http://schemas.microsoft.com/office/drawing/2014/main" id="{7C7D35B0-3A1C-D344-A759-D6ED349E91C8}"/>
              </a:ext>
            </a:extLst>
          </p:cNvPr>
          <p:cNvSpPr/>
          <p:nvPr/>
        </p:nvSpPr>
        <p:spPr>
          <a:xfrm rot="16200000">
            <a:off x="4115445" y="4071189"/>
            <a:ext cx="583096" cy="2779818"/>
          </a:xfrm>
          <a:prstGeom prst="leftBrace">
            <a:avLst>
              <a:gd name="adj1" fmla="val 58333"/>
              <a:gd name="adj2" fmla="val 50000"/>
            </a:avLst>
          </a:prstGeom>
          <a:ln w="3810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72987971-82BA-B849-9BDE-81F1B11BD15A}"/>
              </a:ext>
            </a:extLst>
          </p:cNvPr>
          <p:cNvSpPr/>
          <p:nvPr/>
        </p:nvSpPr>
        <p:spPr>
          <a:xfrm>
            <a:off x="4220899" y="5752646"/>
            <a:ext cx="78159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7F7F7F"/>
                </a:solidFill>
              </a:rPr>
              <a:t>28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17FBC3FE-D2F2-7341-B3A8-A8048BC60288}"/>
              </a:ext>
            </a:extLst>
          </p:cNvPr>
          <p:cNvGrpSpPr/>
          <p:nvPr/>
        </p:nvGrpSpPr>
        <p:grpSpPr>
          <a:xfrm rot="10800000">
            <a:off x="7804974" y="3314115"/>
            <a:ext cx="69695" cy="528199"/>
            <a:chOff x="2571253" y="3553422"/>
            <a:chExt cx="69695" cy="528199"/>
          </a:xfrm>
          <a:solidFill>
            <a:srgbClr val="7F7F7F"/>
          </a:solidFill>
        </p:grpSpPr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46A16313-2AA1-D24E-82FF-E22C1E18BC9A}"/>
                </a:ext>
              </a:extLst>
            </p:cNvPr>
            <p:cNvSpPr/>
            <p:nvPr/>
          </p:nvSpPr>
          <p:spPr>
            <a:xfrm flipH="1" flipV="1">
              <a:off x="2571253" y="3553422"/>
              <a:ext cx="67310" cy="67310"/>
            </a:xfrm>
            <a:prstGeom prst="ellipse">
              <a:avLst/>
            </a:prstGeom>
            <a:grpFill/>
            <a:ln w="38100">
              <a:solidFill>
                <a:srgbClr val="7F7F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183576F0-319B-F048-8A58-C88FB571E94C}"/>
                </a:ext>
              </a:extLst>
            </p:cNvPr>
            <p:cNvSpPr/>
            <p:nvPr/>
          </p:nvSpPr>
          <p:spPr>
            <a:xfrm flipH="1" flipV="1">
              <a:off x="2571253" y="3781841"/>
              <a:ext cx="67310" cy="67310"/>
            </a:xfrm>
            <a:prstGeom prst="ellipse">
              <a:avLst/>
            </a:prstGeom>
            <a:grpFill/>
            <a:ln w="38100">
              <a:solidFill>
                <a:srgbClr val="7F7F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197640CA-89E9-114A-B196-FBAD5068AC78}"/>
                </a:ext>
              </a:extLst>
            </p:cNvPr>
            <p:cNvSpPr/>
            <p:nvPr/>
          </p:nvSpPr>
          <p:spPr>
            <a:xfrm flipH="1" flipV="1">
              <a:off x="2573638" y="4014311"/>
              <a:ext cx="67310" cy="67310"/>
            </a:xfrm>
            <a:prstGeom prst="ellipse">
              <a:avLst/>
            </a:prstGeom>
            <a:grpFill/>
            <a:ln w="38100">
              <a:solidFill>
                <a:srgbClr val="7F7F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2138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71EAF-C71E-2C48-9075-EC1268523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Feed Forward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F81674-56E8-A147-8513-9F9881BD58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325563"/>
          </a:xfrm>
        </p:spPr>
        <p:txBody>
          <a:bodyPr/>
          <a:lstStyle/>
          <a:p>
            <a:r>
              <a:rPr lang="en-US" dirty="0"/>
              <a:t>Any network that can be organized into sequential layers</a:t>
            </a:r>
          </a:p>
          <a:p>
            <a:pPr lvl="1"/>
            <a:r>
              <a:rPr lang="en-US" dirty="0"/>
              <a:t>MLPs</a:t>
            </a:r>
          </a:p>
          <a:p>
            <a:pPr lvl="1"/>
            <a:r>
              <a:rPr lang="en-US" dirty="0"/>
              <a:t>CNNs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98D1DAA5-3BB5-F94C-BE36-7B63D53C2EA2}"/>
              </a:ext>
            </a:extLst>
          </p:cNvPr>
          <p:cNvSpPr/>
          <p:nvPr/>
        </p:nvSpPr>
        <p:spPr>
          <a:xfrm>
            <a:off x="3225330" y="3397888"/>
            <a:ext cx="557212" cy="557212"/>
          </a:xfrm>
          <a:prstGeom prst="ellipse">
            <a:avLst/>
          </a:prstGeom>
          <a:solidFill>
            <a:srgbClr val="7F7F7F">
              <a:alpha val="50196"/>
            </a:srgb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525FBCBD-1639-EB43-9A52-A61D8888C207}"/>
              </a:ext>
            </a:extLst>
          </p:cNvPr>
          <p:cNvSpPr/>
          <p:nvPr/>
        </p:nvSpPr>
        <p:spPr>
          <a:xfrm>
            <a:off x="3209562" y="5085826"/>
            <a:ext cx="557212" cy="557212"/>
          </a:xfrm>
          <a:prstGeom prst="ellipse">
            <a:avLst/>
          </a:prstGeom>
          <a:solidFill>
            <a:srgbClr val="7F7F7F">
              <a:alpha val="50196"/>
            </a:srgb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F37C0D2F-F80F-CF4E-8359-411761113720}"/>
              </a:ext>
            </a:extLst>
          </p:cNvPr>
          <p:cNvSpPr/>
          <p:nvPr/>
        </p:nvSpPr>
        <p:spPr>
          <a:xfrm>
            <a:off x="3225330" y="2623982"/>
            <a:ext cx="557212" cy="557212"/>
          </a:xfrm>
          <a:prstGeom prst="ellipse">
            <a:avLst/>
          </a:prstGeom>
          <a:solidFill>
            <a:srgbClr val="7F7F7F">
              <a:alpha val="50196"/>
            </a:srgb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A5E2BB5-1B94-0443-AAA7-ED097DCC8FE4}"/>
              </a:ext>
            </a:extLst>
          </p:cNvPr>
          <p:cNvSpPr/>
          <p:nvPr/>
        </p:nvSpPr>
        <p:spPr>
          <a:xfrm>
            <a:off x="3138014" y="5722413"/>
            <a:ext cx="82305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FFFF00"/>
                </a:solidFill>
              </a:rPr>
              <a:t>input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AF977512-BF0B-5D43-84FF-5695F30176DD}"/>
              </a:ext>
            </a:extLst>
          </p:cNvPr>
          <p:cNvGrpSpPr/>
          <p:nvPr/>
        </p:nvGrpSpPr>
        <p:grpSpPr>
          <a:xfrm>
            <a:off x="3482230" y="4219075"/>
            <a:ext cx="69695" cy="528199"/>
            <a:chOff x="2571253" y="3553422"/>
            <a:chExt cx="69695" cy="528199"/>
          </a:xfrm>
        </p:grpSpPr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E7F9A270-9486-C94A-BA2C-F5D659B846FC}"/>
                </a:ext>
              </a:extLst>
            </p:cNvPr>
            <p:cNvSpPr/>
            <p:nvPr/>
          </p:nvSpPr>
          <p:spPr>
            <a:xfrm flipH="1" flipV="1">
              <a:off x="2571253" y="3553422"/>
              <a:ext cx="67310" cy="67310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86C62815-D67C-4F40-96AD-630D31B04AEB}"/>
                </a:ext>
              </a:extLst>
            </p:cNvPr>
            <p:cNvSpPr/>
            <p:nvPr/>
          </p:nvSpPr>
          <p:spPr>
            <a:xfrm flipH="1" flipV="1">
              <a:off x="2571253" y="3781841"/>
              <a:ext cx="67310" cy="67310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41FFC00B-8DD6-DE45-AFCC-E51197A4533F}"/>
                </a:ext>
              </a:extLst>
            </p:cNvPr>
            <p:cNvSpPr/>
            <p:nvPr/>
          </p:nvSpPr>
          <p:spPr>
            <a:xfrm flipH="1" flipV="1">
              <a:off x="2573638" y="4014311"/>
              <a:ext cx="67310" cy="67310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4" name="Trapezoid 43">
            <a:extLst>
              <a:ext uri="{FF2B5EF4-FFF2-40B4-BE49-F238E27FC236}">
                <a16:creationId xmlns:a16="http://schemas.microsoft.com/office/drawing/2014/main" id="{E79987D3-437D-7E4A-884D-8BA3523CADC1}"/>
              </a:ext>
            </a:extLst>
          </p:cNvPr>
          <p:cNvSpPr/>
          <p:nvPr/>
        </p:nvSpPr>
        <p:spPr>
          <a:xfrm rot="5400000">
            <a:off x="3369212" y="3428282"/>
            <a:ext cx="2738816" cy="1470257"/>
          </a:xfrm>
          <a:prstGeom prst="trapezoid">
            <a:avLst>
              <a:gd name="adj" fmla="val 0"/>
            </a:avLst>
          </a:prstGeom>
          <a:solidFill>
            <a:schemeClr val="bg1">
              <a:lumMod val="75000"/>
              <a:lumOff val="2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8F9EF22F-12CF-8148-B418-BD01BBC93A2D}"/>
              </a:ext>
            </a:extLst>
          </p:cNvPr>
          <p:cNvSpPr/>
          <p:nvPr/>
        </p:nvSpPr>
        <p:spPr>
          <a:xfrm>
            <a:off x="4032613" y="3833644"/>
            <a:ext cx="144113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Some set of connections</a:t>
            </a:r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719BA0D4-6E6F-204F-AC2A-EEFB68207FEE}"/>
              </a:ext>
            </a:extLst>
          </p:cNvPr>
          <p:cNvGrpSpPr/>
          <p:nvPr/>
        </p:nvGrpSpPr>
        <p:grpSpPr>
          <a:xfrm rot="5400000">
            <a:off x="6865371" y="3893909"/>
            <a:ext cx="57599" cy="528199"/>
            <a:chOff x="2571253" y="3553422"/>
            <a:chExt cx="69695" cy="528199"/>
          </a:xfrm>
        </p:grpSpPr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E553426A-6771-2447-97DD-BD48B1D432BE}"/>
                </a:ext>
              </a:extLst>
            </p:cNvPr>
            <p:cNvSpPr/>
            <p:nvPr/>
          </p:nvSpPr>
          <p:spPr>
            <a:xfrm flipH="1" flipV="1">
              <a:off x="2571253" y="3553422"/>
              <a:ext cx="67310" cy="67310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74D08AC7-3927-024E-8E92-349E8F1AA9F0}"/>
                </a:ext>
              </a:extLst>
            </p:cNvPr>
            <p:cNvSpPr/>
            <p:nvPr/>
          </p:nvSpPr>
          <p:spPr>
            <a:xfrm flipH="1" flipV="1">
              <a:off x="2571253" y="3781841"/>
              <a:ext cx="67310" cy="67310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351CBAC8-940D-C14C-8BEA-777A90825053}"/>
                </a:ext>
              </a:extLst>
            </p:cNvPr>
            <p:cNvSpPr/>
            <p:nvPr/>
          </p:nvSpPr>
          <p:spPr>
            <a:xfrm flipH="1" flipV="1">
              <a:off x="2573638" y="4014311"/>
              <a:ext cx="67310" cy="67310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86" name="Oval 85">
            <a:extLst>
              <a:ext uri="{FF2B5EF4-FFF2-40B4-BE49-F238E27FC236}">
                <a16:creationId xmlns:a16="http://schemas.microsoft.com/office/drawing/2014/main" id="{4B4EE4BA-397B-5F4F-96C2-10D2E7DB54E2}"/>
              </a:ext>
            </a:extLst>
          </p:cNvPr>
          <p:cNvSpPr/>
          <p:nvPr/>
        </p:nvSpPr>
        <p:spPr>
          <a:xfrm>
            <a:off x="5711296" y="3397888"/>
            <a:ext cx="557212" cy="557212"/>
          </a:xfrm>
          <a:prstGeom prst="ellipse">
            <a:avLst/>
          </a:prstGeom>
          <a:solidFill>
            <a:srgbClr val="7F7F7F">
              <a:alpha val="50196"/>
            </a:srgb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1DB36EC2-AD13-6A46-91AB-7EE80577B53C}"/>
              </a:ext>
            </a:extLst>
          </p:cNvPr>
          <p:cNvSpPr/>
          <p:nvPr/>
        </p:nvSpPr>
        <p:spPr>
          <a:xfrm>
            <a:off x="5695528" y="5085826"/>
            <a:ext cx="557212" cy="557212"/>
          </a:xfrm>
          <a:prstGeom prst="ellipse">
            <a:avLst/>
          </a:prstGeom>
          <a:solidFill>
            <a:srgbClr val="7F7F7F">
              <a:alpha val="50196"/>
            </a:srgb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AA0B5213-3BE0-374C-9417-6356A28275C8}"/>
              </a:ext>
            </a:extLst>
          </p:cNvPr>
          <p:cNvSpPr/>
          <p:nvPr/>
        </p:nvSpPr>
        <p:spPr>
          <a:xfrm>
            <a:off x="5711296" y="2623982"/>
            <a:ext cx="557212" cy="557212"/>
          </a:xfrm>
          <a:prstGeom prst="ellipse">
            <a:avLst/>
          </a:prstGeom>
          <a:solidFill>
            <a:srgbClr val="7F7F7F">
              <a:alpha val="50196"/>
            </a:srgb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10E22799-FE1F-A647-9689-06335531126C}"/>
              </a:ext>
            </a:extLst>
          </p:cNvPr>
          <p:cNvGrpSpPr/>
          <p:nvPr/>
        </p:nvGrpSpPr>
        <p:grpSpPr>
          <a:xfrm>
            <a:off x="5968196" y="4219075"/>
            <a:ext cx="69695" cy="528199"/>
            <a:chOff x="2571253" y="3553422"/>
            <a:chExt cx="69695" cy="528199"/>
          </a:xfrm>
        </p:grpSpPr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1BBDD53D-580E-3E4F-8B1D-DCE83B524B1F}"/>
                </a:ext>
              </a:extLst>
            </p:cNvPr>
            <p:cNvSpPr/>
            <p:nvPr/>
          </p:nvSpPr>
          <p:spPr>
            <a:xfrm flipH="1" flipV="1">
              <a:off x="2571253" y="3553422"/>
              <a:ext cx="67310" cy="67310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931A079E-83D2-A945-8A5F-060A1243EEA6}"/>
                </a:ext>
              </a:extLst>
            </p:cNvPr>
            <p:cNvSpPr/>
            <p:nvPr/>
          </p:nvSpPr>
          <p:spPr>
            <a:xfrm flipH="1" flipV="1">
              <a:off x="2571253" y="3781841"/>
              <a:ext cx="67310" cy="67310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0E8D3F0C-DE81-1449-99EE-0F3DD23FE541}"/>
                </a:ext>
              </a:extLst>
            </p:cNvPr>
            <p:cNvSpPr/>
            <p:nvPr/>
          </p:nvSpPr>
          <p:spPr>
            <a:xfrm flipH="1" flipV="1">
              <a:off x="2573638" y="4014311"/>
              <a:ext cx="67310" cy="67310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93" name="Oval 92">
            <a:extLst>
              <a:ext uri="{FF2B5EF4-FFF2-40B4-BE49-F238E27FC236}">
                <a16:creationId xmlns:a16="http://schemas.microsoft.com/office/drawing/2014/main" id="{8E178395-C83B-E341-B388-721A0578E4E9}"/>
              </a:ext>
            </a:extLst>
          </p:cNvPr>
          <p:cNvSpPr/>
          <p:nvPr/>
        </p:nvSpPr>
        <p:spPr>
          <a:xfrm>
            <a:off x="7502874" y="3453552"/>
            <a:ext cx="557212" cy="557212"/>
          </a:xfrm>
          <a:prstGeom prst="ellipse">
            <a:avLst/>
          </a:prstGeom>
          <a:solidFill>
            <a:srgbClr val="7F7F7F">
              <a:alpha val="50196"/>
            </a:srgb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643173B2-DA10-584B-9C32-1AC0E4B23A05}"/>
              </a:ext>
            </a:extLst>
          </p:cNvPr>
          <p:cNvSpPr/>
          <p:nvPr/>
        </p:nvSpPr>
        <p:spPr>
          <a:xfrm>
            <a:off x="7487106" y="5141490"/>
            <a:ext cx="557212" cy="557212"/>
          </a:xfrm>
          <a:prstGeom prst="ellipse">
            <a:avLst/>
          </a:prstGeom>
          <a:solidFill>
            <a:srgbClr val="7F7F7F">
              <a:alpha val="50196"/>
            </a:srgb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D5F4322C-68C3-D345-8B5C-6F2229BA4D80}"/>
              </a:ext>
            </a:extLst>
          </p:cNvPr>
          <p:cNvSpPr/>
          <p:nvPr/>
        </p:nvSpPr>
        <p:spPr>
          <a:xfrm>
            <a:off x="7502874" y="2679646"/>
            <a:ext cx="557212" cy="557212"/>
          </a:xfrm>
          <a:prstGeom prst="ellipse">
            <a:avLst/>
          </a:prstGeom>
          <a:solidFill>
            <a:srgbClr val="7F7F7F">
              <a:alpha val="50196"/>
            </a:srgb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F01DC942-159E-9249-AC20-54BE3B6EE927}"/>
              </a:ext>
            </a:extLst>
          </p:cNvPr>
          <p:cNvGrpSpPr/>
          <p:nvPr/>
        </p:nvGrpSpPr>
        <p:grpSpPr>
          <a:xfrm>
            <a:off x="7759774" y="4274739"/>
            <a:ext cx="69695" cy="528199"/>
            <a:chOff x="2571253" y="3553422"/>
            <a:chExt cx="69695" cy="528199"/>
          </a:xfrm>
        </p:grpSpPr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DD8F86E2-709C-F84E-9A7C-34485275FBD5}"/>
                </a:ext>
              </a:extLst>
            </p:cNvPr>
            <p:cNvSpPr/>
            <p:nvPr/>
          </p:nvSpPr>
          <p:spPr>
            <a:xfrm flipH="1" flipV="1">
              <a:off x="2571253" y="3553422"/>
              <a:ext cx="67310" cy="67310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CFB77647-DD62-D546-8445-406E2D48A9C4}"/>
                </a:ext>
              </a:extLst>
            </p:cNvPr>
            <p:cNvSpPr/>
            <p:nvPr/>
          </p:nvSpPr>
          <p:spPr>
            <a:xfrm flipH="1" flipV="1">
              <a:off x="2571253" y="3781841"/>
              <a:ext cx="67310" cy="67310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11C6AB4B-FB53-9843-AA27-C7279F6F42B7}"/>
                </a:ext>
              </a:extLst>
            </p:cNvPr>
            <p:cNvSpPr/>
            <p:nvPr/>
          </p:nvSpPr>
          <p:spPr>
            <a:xfrm flipH="1" flipV="1">
              <a:off x="2573638" y="4014311"/>
              <a:ext cx="67310" cy="67310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00" name="Trapezoid 99">
            <a:extLst>
              <a:ext uri="{FF2B5EF4-FFF2-40B4-BE49-F238E27FC236}">
                <a16:creationId xmlns:a16="http://schemas.microsoft.com/office/drawing/2014/main" id="{B195A121-D066-F941-BB58-84BF8340AA63}"/>
              </a:ext>
            </a:extLst>
          </p:cNvPr>
          <p:cNvSpPr/>
          <p:nvPr/>
        </p:nvSpPr>
        <p:spPr>
          <a:xfrm rot="5400000">
            <a:off x="7646756" y="3483946"/>
            <a:ext cx="2738816" cy="1470257"/>
          </a:xfrm>
          <a:prstGeom prst="trapezoid">
            <a:avLst>
              <a:gd name="adj" fmla="val 0"/>
            </a:avLst>
          </a:prstGeom>
          <a:solidFill>
            <a:schemeClr val="bg1">
              <a:lumMod val="75000"/>
              <a:lumOff val="2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848E23F3-4F4D-FF49-B043-F37D36D243FF}"/>
              </a:ext>
            </a:extLst>
          </p:cNvPr>
          <p:cNvSpPr/>
          <p:nvPr/>
        </p:nvSpPr>
        <p:spPr>
          <a:xfrm>
            <a:off x="8310157" y="3889308"/>
            <a:ext cx="144113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Some set of connections</a:t>
            </a: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BE8E1B0E-BBDF-9E45-BBC3-AE4887EDFF67}"/>
              </a:ext>
            </a:extLst>
          </p:cNvPr>
          <p:cNvSpPr/>
          <p:nvPr/>
        </p:nvSpPr>
        <p:spPr>
          <a:xfrm>
            <a:off x="9988840" y="3453552"/>
            <a:ext cx="557212" cy="557212"/>
          </a:xfrm>
          <a:prstGeom prst="ellipse">
            <a:avLst/>
          </a:prstGeom>
          <a:solidFill>
            <a:srgbClr val="7F7F7F">
              <a:alpha val="50196"/>
            </a:srgb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E33C0E1F-4B84-4541-9B39-DFED349E3514}"/>
              </a:ext>
            </a:extLst>
          </p:cNvPr>
          <p:cNvSpPr/>
          <p:nvPr/>
        </p:nvSpPr>
        <p:spPr>
          <a:xfrm>
            <a:off x="9973072" y="5141490"/>
            <a:ext cx="557212" cy="557212"/>
          </a:xfrm>
          <a:prstGeom prst="ellipse">
            <a:avLst/>
          </a:prstGeom>
          <a:solidFill>
            <a:srgbClr val="7F7F7F">
              <a:alpha val="50196"/>
            </a:srgb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A776A55E-C1D7-DF46-AD66-4F3D94A15611}"/>
              </a:ext>
            </a:extLst>
          </p:cNvPr>
          <p:cNvSpPr/>
          <p:nvPr/>
        </p:nvSpPr>
        <p:spPr>
          <a:xfrm>
            <a:off x="9988840" y="2679646"/>
            <a:ext cx="557212" cy="557212"/>
          </a:xfrm>
          <a:prstGeom prst="ellipse">
            <a:avLst/>
          </a:prstGeom>
          <a:solidFill>
            <a:srgbClr val="7F7F7F">
              <a:alpha val="50196"/>
            </a:srgb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BB83133F-75E5-164B-A02E-C47BF532D395}"/>
              </a:ext>
            </a:extLst>
          </p:cNvPr>
          <p:cNvGrpSpPr/>
          <p:nvPr/>
        </p:nvGrpSpPr>
        <p:grpSpPr>
          <a:xfrm>
            <a:off x="10245740" y="4274739"/>
            <a:ext cx="69695" cy="528199"/>
            <a:chOff x="2571253" y="3553422"/>
            <a:chExt cx="69695" cy="528199"/>
          </a:xfrm>
        </p:grpSpPr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D02F2FAE-A073-2040-B8D1-0684C9194CC1}"/>
                </a:ext>
              </a:extLst>
            </p:cNvPr>
            <p:cNvSpPr/>
            <p:nvPr/>
          </p:nvSpPr>
          <p:spPr>
            <a:xfrm flipH="1" flipV="1">
              <a:off x="2571253" y="3553422"/>
              <a:ext cx="67310" cy="67310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FF69D412-936E-BC49-AAC7-7710BE5696D9}"/>
                </a:ext>
              </a:extLst>
            </p:cNvPr>
            <p:cNvSpPr/>
            <p:nvPr/>
          </p:nvSpPr>
          <p:spPr>
            <a:xfrm flipH="1" flipV="1">
              <a:off x="2571253" y="3781841"/>
              <a:ext cx="67310" cy="67310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72CADA0C-E6BD-484B-9304-7EC4430441B9}"/>
                </a:ext>
              </a:extLst>
            </p:cNvPr>
            <p:cNvSpPr/>
            <p:nvPr/>
          </p:nvSpPr>
          <p:spPr>
            <a:xfrm flipH="1" flipV="1">
              <a:off x="2573638" y="4014311"/>
              <a:ext cx="67310" cy="67310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09" name="Rectangle 108">
            <a:extLst>
              <a:ext uri="{FF2B5EF4-FFF2-40B4-BE49-F238E27FC236}">
                <a16:creationId xmlns:a16="http://schemas.microsoft.com/office/drawing/2014/main" id="{E355BB9A-A760-4D42-B26D-AC15A781C7FD}"/>
              </a:ext>
            </a:extLst>
          </p:cNvPr>
          <p:cNvSpPr/>
          <p:nvPr/>
        </p:nvSpPr>
        <p:spPr>
          <a:xfrm>
            <a:off x="9840912" y="5733609"/>
            <a:ext cx="94427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FF40FF"/>
                </a:solidFill>
              </a:rPr>
              <a:t>output</a:t>
            </a:r>
          </a:p>
        </p:txBody>
      </p:sp>
      <p:sp>
        <p:nvSpPr>
          <p:cNvPr id="110" name="Left Brace 109">
            <a:extLst>
              <a:ext uri="{FF2B5EF4-FFF2-40B4-BE49-F238E27FC236}">
                <a16:creationId xmlns:a16="http://schemas.microsoft.com/office/drawing/2014/main" id="{C9AF420A-097E-6B4F-B0AD-542A2658B91E}"/>
              </a:ext>
            </a:extLst>
          </p:cNvPr>
          <p:cNvSpPr/>
          <p:nvPr/>
        </p:nvSpPr>
        <p:spPr>
          <a:xfrm rot="16200000">
            <a:off x="6678815" y="4831697"/>
            <a:ext cx="400472" cy="2469873"/>
          </a:xfrm>
          <a:prstGeom prst="leftBrace">
            <a:avLst>
              <a:gd name="adj1" fmla="val 49559"/>
              <a:gd name="adj2" fmla="val 50000"/>
            </a:avLst>
          </a:prstGeom>
          <a:ln w="3810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85B3CFD6-D21A-1148-8D76-48B0EDAF717E}"/>
                  </a:ext>
                </a:extLst>
              </p:cNvPr>
              <p:cNvSpPr/>
              <p:nvPr/>
            </p:nvSpPr>
            <p:spPr>
              <a:xfrm>
                <a:off x="6174940" y="6265151"/>
                <a:ext cx="1606540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7F7F7F"/>
                        </a:solidFill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2000" b="0" i="1" smtClean="0">
                        <a:solidFill>
                          <a:srgbClr val="7F7F7F"/>
                        </a:solidFill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sz="2000" dirty="0">
                    <a:solidFill>
                      <a:srgbClr val="7F7F7F"/>
                    </a:solidFill>
                  </a:rPr>
                  <a:t> Layers</a:t>
                </a:r>
              </a:p>
            </p:txBody>
          </p:sp>
        </mc:Choice>
        <mc:Fallback xmlns=""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85B3CFD6-D21A-1148-8D76-48B0EDAF71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4940" y="6265151"/>
                <a:ext cx="1606540" cy="400110"/>
              </a:xfrm>
              <a:prstGeom prst="rect">
                <a:avLst/>
              </a:prstGeom>
              <a:blipFill>
                <a:blip r:embed="rId3"/>
                <a:stretch>
                  <a:fillRect t="-6061" b="-24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5CDBB1AB-DF39-1649-AC0C-C45890B163BE}"/>
              </a:ext>
            </a:extLst>
          </p:cNvPr>
          <p:cNvCxnSpPr>
            <a:cxnSpLocks/>
          </p:cNvCxnSpPr>
          <p:nvPr/>
        </p:nvCxnSpPr>
        <p:spPr>
          <a:xfrm>
            <a:off x="4209216" y="4802938"/>
            <a:ext cx="1066169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73C96641-397E-2642-9F9B-066AAE5A01CF}"/>
              </a:ext>
            </a:extLst>
          </p:cNvPr>
          <p:cNvCxnSpPr>
            <a:cxnSpLocks/>
          </p:cNvCxnSpPr>
          <p:nvPr/>
        </p:nvCxnSpPr>
        <p:spPr>
          <a:xfrm>
            <a:off x="8497517" y="4941270"/>
            <a:ext cx="1066169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67136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7BFFD-027D-5842-AB7D-9A06566E2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 5b: Architecture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ADE8A951-659E-B74B-9FEA-FC0E1B2CEF49}"/>
              </a:ext>
            </a:extLst>
          </p:cNvPr>
          <p:cNvSpPr/>
          <p:nvPr/>
        </p:nvSpPr>
        <p:spPr>
          <a:xfrm>
            <a:off x="1542780" y="3569677"/>
            <a:ext cx="984738" cy="984738"/>
          </a:xfrm>
          <a:prstGeom prst="roundRect">
            <a:avLst/>
          </a:prstGeom>
          <a:solidFill>
            <a:schemeClr val="tx1">
              <a:lumMod val="50000"/>
              <a:alpha val="50196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A062C1A-68C0-E14C-807A-D320BB360F4E}"/>
              </a:ext>
            </a:extLst>
          </p:cNvPr>
          <p:cNvCxnSpPr>
            <a:cxnSpLocks/>
          </p:cNvCxnSpPr>
          <p:nvPr/>
        </p:nvCxnSpPr>
        <p:spPr>
          <a:xfrm>
            <a:off x="977745" y="4074422"/>
            <a:ext cx="57443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3B6A366-9238-744A-8350-5005595FC80F}"/>
              </a:ext>
            </a:extLst>
          </p:cNvPr>
          <p:cNvCxnSpPr>
            <a:cxnSpLocks/>
            <a:endCxn id="4" idx="2"/>
          </p:cNvCxnSpPr>
          <p:nvPr/>
        </p:nvCxnSpPr>
        <p:spPr>
          <a:xfrm flipV="1">
            <a:off x="2035149" y="4554415"/>
            <a:ext cx="0" cy="360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58B9EAD-783E-F649-992F-620D8D9F2927}"/>
              </a:ext>
            </a:extLst>
          </p:cNvPr>
          <p:cNvCxnSpPr>
            <a:cxnSpLocks/>
          </p:cNvCxnSpPr>
          <p:nvPr/>
        </p:nvCxnSpPr>
        <p:spPr>
          <a:xfrm flipV="1">
            <a:off x="5843363" y="4117555"/>
            <a:ext cx="550985" cy="149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ABB2D936-B1C5-7E41-B741-CB8928F5796D}"/>
              </a:ext>
            </a:extLst>
          </p:cNvPr>
          <p:cNvSpPr/>
          <p:nvPr/>
        </p:nvSpPr>
        <p:spPr>
          <a:xfrm>
            <a:off x="4843971" y="3615708"/>
            <a:ext cx="984738" cy="984738"/>
          </a:xfrm>
          <a:prstGeom prst="roundRect">
            <a:avLst/>
          </a:prstGeom>
          <a:solidFill>
            <a:schemeClr val="tx1">
              <a:lumMod val="50000"/>
              <a:alpha val="50196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1840613-B69F-3342-BD53-95C1124DF843}"/>
              </a:ext>
            </a:extLst>
          </p:cNvPr>
          <p:cNvCxnSpPr>
            <a:cxnSpLocks/>
            <a:endCxn id="9" idx="2"/>
          </p:cNvCxnSpPr>
          <p:nvPr/>
        </p:nvCxnSpPr>
        <p:spPr>
          <a:xfrm flipH="1" flipV="1">
            <a:off x="5336340" y="4600446"/>
            <a:ext cx="5866" cy="34639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34A46EE-721D-A145-B402-15E8AEA5E73F}"/>
              </a:ext>
            </a:extLst>
          </p:cNvPr>
          <p:cNvSpPr txBox="1"/>
          <p:nvPr/>
        </p:nvSpPr>
        <p:spPr>
          <a:xfrm>
            <a:off x="1544990" y="3833272"/>
            <a:ext cx="9847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RNN</a:t>
            </a:r>
          </a:p>
          <a:p>
            <a:pPr algn="ctr"/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Cell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52A27E5-ED9F-A043-8C02-0F243D0FADFE}"/>
              </a:ext>
            </a:extLst>
          </p:cNvPr>
          <p:cNvSpPr txBox="1"/>
          <p:nvPr/>
        </p:nvSpPr>
        <p:spPr>
          <a:xfrm>
            <a:off x="4840315" y="3834639"/>
            <a:ext cx="9847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RNN</a:t>
            </a:r>
          </a:p>
          <a:p>
            <a:pPr algn="ctr"/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Cell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8F96BBF-8B5E-3649-BC65-42441C70EB72}"/>
                  </a:ext>
                </a:extLst>
              </p:cNvPr>
              <p:cNvSpPr txBox="1"/>
              <p:nvPr/>
            </p:nvSpPr>
            <p:spPr>
              <a:xfrm>
                <a:off x="639980" y="3904108"/>
                <a:ext cx="398584" cy="3396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acc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h</m:t>
                              </m:r>
                            </m:e>
                          </m:acc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140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8F96BBF-8B5E-3649-BC65-42441C70EB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980" y="3904108"/>
                <a:ext cx="398584" cy="33964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7E7EF6D-3C19-A548-8279-D6CA811F25CA}"/>
                  </a:ext>
                </a:extLst>
              </p:cNvPr>
              <p:cNvSpPr txBox="1"/>
              <p:nvPr/>
            </p:nvSpPr>
            <p:spPr>
              <a:xfrm>
                <a:off x="6420715" y="3969803"/>
                <a:ext cx="80175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1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ourier New" panose="02070309020205020404" pitchFamily="49" charset="0"/>
                              </a:rPr>
                            </m:ctrlPr>
                          </m:accPr>
                          <m:e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ourier New" panose="02070309020205020404" pitchFamily="49" charset="0"/>
                              </a:rPr>
                              <m:t>h</m:t>
                            </m:r>
                          </m:e>
                        </m:acc>
                      </m:e>
                      <m:sub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28</m:t>
                        </m:r>
                      </m:sub>
                    </m:sSub>
                  </m:oMath>
                </a14:m>
                <a:r>
                  <a:rPr lang="en-US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  <a:r>
                  <a:rPr lang="en-US" sz="20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=</a:t>
                </a:r>
                <a:endParaRPr lang="en-US" sz="14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7E7EF6D-3C19-A548-8279-D6CA811F25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0715" y="3969803"/>
                <a:ext cx="801759" cy="400110"/>
              </a:xfrm>
              <a:prstGeom prst="rect">
                <a:avLst/>
              </a:prstGeom>
              <a:blipFill>
                <a:blip r:embed="rId3"/>
                <a:stretch>
                  <a:fillRect t="-6250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5" name="Group 24">
            <a:extLst>
              <a:ext uri="{FF2B5EF4-FFF2-40B4-BE49-F238E27FC236}">
                <a16:creationId xmlns:a16="http://schemas.microsoft.com/office/drawing/2014/main" id="{A4B4D4C9-B52D-C047-95A8-CD86A5AD4574}"/>
              </a:ext>
            </a:extLst>
          </p:cNvPr>
          <p:cNvGrpSpPr/>
          <p:nvPr/>
        </p:nvGrpSpPr>
        <p:grpSpPr>
          <a:xfrm rot="5400000">
            <a:off x="3604835" y="3811515"/>
            <a:ext cx="69695" cy="528199"/>
            <a:chOff x="2571253" y="3553422"/>
            <a:chExt cx="69695" cy="528199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5BC67EE1-FDB0-3F4A-8F92-89B9D21FEC2E}"/>
                </a:ext>
              </a:extLst>
            </p:cNvPr>
            <p:cNvSpPr/>
            <p:nvPr/>
          </p:nvSpPr>
          <p:spPr>
            <a:xfrm flipH="1" flipV="1">
              <a:off x="2571253" y="3553422"/>
              <a:ext cx="67310" cy="67310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5130B34B-0CFF-C748-90A5-8CAE2F0EDFF9}"/>
                </a:ext>
              </a:extLst>
            </p:cNvPr>
            <p:cNvSpPr/>
            <p:nvPr/>
          </p:nvSpPr>
          <p:spPr>
            <a:xfrm flipH="1" flipV="1">
              <a:off x="2571253" y="3781841"/>
              <a:ext cx="67310" cy="67310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AB81CBBA-BB5B-044B-8252-AECAC6219616}"/>
                </a:ext>
              </a:extLst>
            </p:cNvPr>
            <p:cNvSpPr/>
            <p:nvPr/>
          </p:nvSpPr>
          <p:spPr>
            <a:xfrm flipH="1" flipV="1">
              <a:off x="2573638" y="4014311"/>
              <a:ext cx="67310" cy="67310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8C2AE22-8088-1D4A-BF30-9D871EE30B52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2529728" y="4094882"/>
            <a:ext cx="65181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32D5499-D47F-AC44-AE8A-D50D25FCB1F5}"/>
                  </a:ext>
                </a:extLst>
              </p:cNvPr>
              <p:cNvSpPr txBox="1"/>
              <p:nvPr/>
            </p:nvSpPr>
            <p:spPr>
              <a:xfrm>
                <a:off x="2632688" y="3728512"/>
                <a:ext cx="398584" cy="3396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acc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h</m:t>
                              </m:r>
                            </m:e>
                          </m:acc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40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32D5499-D47F-AC44-AE8A-D50D25FCB1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2688" y="3728512"/>
                <a:ext cx="398584" cy="33964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48EABE2-3341-004C-8DC3-BC04EC7E5ACC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4251964" y="4096249"/>
            <a:ext cx="58835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CBEB70C0-BB4A-CE4F-8109-266CC6050E9E}"/>
                  </a:ext>
                </a:extLst>
              </p:cNvPr>
              <p:cNvSpPr txBox="1"/>
              <p:nvPr/>
            </p:nvSpPr>
            <p:spPr>
              <a:xfrm>
                <a:off x="4234483" y="3728512"/>
                <a:ext cx="398584" cy="3396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acc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h</m:t>
                              </m:r>
                            </m:e>
                          </m:acc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27</m:t>
                          </m:r>
                        </m:sub>
                      </m:sSub>
                    </m:oMath>
                  </m:oMathPara>
                </a14:m>
                <a:endParaRPr lang="en-US" sz="140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CBEB70C0-BB4A-CE4F-8109-266CC6050E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4483" y="3728512"/>
                <a:ext cx="398584" cy="33964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EC11B26-3E6D-514D-8C0A-6C97ACFB0B1D}"/>
                  </a:ext>
                </a:extLst>
              </p:cNvPr>
              <p:cNvSpPr txBox="1"/>
              <p:nvPr/>
            </p:nvSpPr>
            <p:spPr>
              <a:xfrm>
                <a:off x="1583805" y="4970298"/>
                <a:ext cx="98473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14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accPr>
                            <m:e>
                              <m:r>
                                <a:rPr lang="en-US" sz="1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sz="1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 </m:t>
                      </m:r>
                      <m:r>
                        <a:rPr lang="en-US" sz="14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ourier New" panose="02070309020205020404" pitchFamily="49" charset="0"/>
                        </a:rPr>
                        <m:t>𝜖</m:t>
                      </m:r>
                      <m:sSup>
                        <m:sSupPr>
                          <m:ctrlPr>
                            <a:rPr lang="en-US" sz="1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urier New" panose="02070309020205020404" pitchFamily="49" charset="0"/>
                            </a:rPr>
                            <m:t> </m:t>
                          </m:r>
                          <m:r>
                            <a:rPr lang="en-US" sz="14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urier New" panose="02070309020205020404" pitchFamily="49" charset="0"/>
                            </a:rPr>
                            <m:t>ℝ</m:t>
                          </m:r>
                        </m:e>
                        <m:sup>
                          <m:r>
                            <a:rPr lang="en-US" sz="1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urier New" panose="02070309020205020404" pitchFamily="49" charset="0"/>
                            </a:rPr>
                            <m:t>28</m:t>
                          </m:r>
                        </m:sup>
                      </m:sSup>
                    </m:oMath>
                  </m:oMathPara>
                </a14:m>
                <a:endParaRPr lang="en-US" sz="1400" dirty="0">
                  <a:solidFill>
                    <a:srgbClr val="FFFF00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EC11B26-3E6D-514D-8C0A-6C97ACFB0B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3805" y="4970298"/>
                <a:ext cx="984738" cy="307777"/>
              </a:xfrm>
              <a:prstGeom prst="rect">
                <a:avLst/>
              </a:prstGeom>
              <a:blipFill>
                <a:blip r:embed="rId6"/>
                <a:stretch>
                  <a:fillRect t="-3846"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0A01F20-8BB4-0B45-986E-3A366CC618D8}"/>
                  </a:ext>
                </a:extLst>
              </p:cNvPr>
              <p:cNvSpPr txBox="1"/>
              <p:nvPr/>
            </p:nvSpPr>
            <p:spPr>
              <a:xfrm>
                <a:off x="4858625" y="4993789"/>
                <a:ext cx="98473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14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accPr>
                            <m:e>
                              <m:r>
                                <a:rPr lang="en-US" sz="1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sz="1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28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 </m:t>
                      </m:r>
                      <m:r>
                        <a:rPr lang="en-US" sz="14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ourier New" panose="02070309020205020404" pitchFamily="49" charset="0"/>
                        </a:rPr>
                        <m:t>𝜖</m:t>
                      </m:r>
                      <m:sSup>
                        <m:sSupPr>
                          <m:ctrlPr>
                            <a:rPr lang="en-US" sz="1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urier New" panose="02070309020205020404" pitchFamily="49" charset="0"/>
                            </a:rPr>
                            <m:t> </m:t>
                          </m:r>
                          <m:r>
                            <a:rPr lang="en-US" sz="14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urier New" panose="02070309020205020404" pitchFamily="49" charset="0"/>
                            </a:rPr>
                            <m:t>ℝ</m:t>
                          </m:r>
                        </m:e>
                        <m:sup>
                          <m:r>
                            <a:rPr lang="en-US" sz="1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urier New" panose="02070309020205020404" pitchFamily="49" charset="0"/>
                            </a:rPr>
                            <m:t>28</m:t>
                          </m:r>
                        </m:sup>
                      </m:sSup>
                    </m:oMath>
                  </m:oMathPara>
                </a14:m>
                <a:endParaRPr lang="en-US" sz="1400" dirty="0">
                  <a:solidFill>
                    <a:srgbClr val="FFFF00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0A01F20-8BB4-0B45-986E-3A366CC618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8625" y="4993789"/>
                <a:ext cx="984738" cy="307777"/>
              </a:xfrm>
              <a:prstGeom prst="rect">
                <a:avLst/>
              </a:prstGeom>
              <a:blipFill>
                <a:blip r:embed="rId7"/>
                <a:stretch>
                  <a:fillRect t="-4000"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Oval 37">
            <a:extLst>
              <a:ext uri="{FF2B5EF4-FFF2-40B4-BE49-F238E27FC236}">
                <a16:creationId xmlns:a16="http://schemas.microsoft.com/office/drawing/2014/main" id="{9CDF9BBF-A3DE-C744-8691-D1FE8A2DDC58}"/>
              </a:ext>
            </a:extLst>
          </p:cNvPr>
          <p:cNvSpPr/>
          <p:nvPr/>
        </p:nvSpPr>
        <p:spPr>
          <a:xfrm>
            <a:off x="7067046" y="3383497"/>
            <a:ext cx="557212" cy="557212"/>
          </a:xfrm>
          <a:prstGeom prst="ellipse">
            <a:avLst/>
          </a:prstGeom>
          <a:solidFill>
            <a:srgbClr val="7F7F7F">
              <a:alpha val="50196"/>
            </a:srgb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337A04A1-7CC3-314A-AA2F-7B35A40F4E6D}"/>
              </a:ext>
            </a:extLst>
          </p:cNvPr>
          <p:cNvSpPr/>
          <p:nvPr/>
        </p:nvSpPr>
        <p:spPr>
          <a:xfrm>
            <a:off x="7051278" y="5071435"/>
            <a:ext cx="557212" cy="557212"/>
          </a:xfrm>
          <a:prstGeom prst="ellipse">
            <a:avLst/>
          </a:prstGeom>
          <a:solidFill>
            <a:srgbClr val="7F7F7F">
              <a:alpha val="50196"/>
            </a:srgb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7D4A0271-5181-F443-B63D-65D13876F5BF}"/>
              </a:ext>
            </a:extLst>
          </p:cNvPr>
          <p:cNvSpPr/>
          <p:nvPr/>
        </p:nvSpPr>
        <p:spPr>
          <a:xfrm>
            <a:off x="7067046" y="2609591"/>
            <a:ext cx="557212" cy="557212"/>
          </a:xfrm>
          <a:prstGeom prst="ellipse">
            <a:avLst/>
          </a:prstGeom>
          <a:solidFill>
            <a:srgbClr val="7F7F7F">
              <a:alpha val="50196"/>
            </a:srgb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F2E09F8-D0EA-A646-965F-B4496D8A85B6}"/>
              </a:ext>
            </a:extLst>
          </p:cNvPr>
          <p:cNvSpPr/>
          <p:nvPr/>
        </p:nvSpPr>
        <p:spPr>
          <a:xfrm>
            <a:off x="6738241" y="5736878"/>
            <a:ext cx="150542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7F7F7F"/>
                </a:solidFill>
              </a:rPr>
              <a:t>hidden_size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9755FC72-2275-4449-9DD4-D43D3FDBB4E7}"/>
              </a:ext>
            </a:extLst>
          </p:cNvPr>
          <p:cNvGrpSpPr/>
          <p:nvPr/>
        </p:nvGrpSpPr>
        <p:grpSpPr>
          <a:xfrm>
            <a:off x="7323946" y="4204684"/>
            <a:ext cx="69695" cy="528199"/>
            <a:chOff x="2571253" y="3553422"/>
            <a:chExt cx="69695" cy="528199"/>
          </a:xfrm>
        </p:grpSpPr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549AE019-4330-E445-B8E8-B8B2C859DBB2}"/>
                </a:ext>
              </a:extLst>
            </p:cNvPr>
            <p:cNvSpPr/>
            <p:nvPr/>
          </p:nvSpPr>
          <p:spPr>
            <a:xfrm flipH="1" flipV="1">
              <a:off x="2571253" y="3553422"/>
              <a:ext cx="67310" cy="67310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0033FEB3-ED55-254C-AF5F-09EFA201E4F2}"/>
                </a:ext>
              </a:extLst>
            </p:cNvPr>
            <p:cNvSpPr/>
            <p:nvPr/>
          </p:nvSpPr>
          <p:spPr>
            <a:xfrm flipH="1" flipV="1">
              <a:off x="2571253" y="3781841"/>
              <a:ext cx="67310" cy="67310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06B34773-685D-DE40-88C2-80DEAC1B097D}"/>
                </a:ext>
              </a:extLst>
            </p:cNvPr>
            <p:cNvSpPr/>
            <p:nvPr/>
          </p:nvSpPr>
          <p:spPr>
            <a:xfrm flipH="1" flipV="1">
              <a:off x="2573638" y="4014311"/>
              <a:ext cx="67310" cy="67310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6" name="Trapezoid 45">
            <a:extLst>
              <a:ext uri="{FF2B5EF4-FFF2-40B4-BE49-F238E27FC236}">
                <a16:creationId xmlns:a16="http://schemas.microsoft.com/office/drawing/2014/main" id="{2396AADA-3957-0942-BAFC-8DF48B72013B}"/>
              </a:ext>
            </a:extLst>
          </p:cNvPr>
          <p:cNvSpPr/>
          <p:nvPr/>
        </p:nvSpPr>
        <p:spPr>
          <a:xfrm rot="5400000">
            <a:off x="7000219" y="3614846"/>
            <a:ext cx="2708162" cy="1050214"/>
          </a:xfrm>
          <a:prstGeom prst="trapezoid">
            <a:avLst>
              <a:gd name="adj" fmla="val 48316"/>
            </a:avLst>
          </a:prstGeom>
          <a:solidFill>
            <a:schemeClr val="bg1">
              <a:lumMod val="75000"/>
              <a:lumOff val="2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41EEE71-51F6-7042-9134-7AC2F59D981A}"/>
              </a:ext>
            </a:extLst>
          </p:cNvPr>
          <p:cNvSpPr txBox="1"/>
          <p:nvPr/>
        </p:nvSpPr>
        <p:spPr>
          <a:xfrm>
            <a:off x="7661000" y="3910419"/>
            <a:ext cx="14089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0" dirty="0">
                <a:solidFill>
                  <a:schemeClr val="bg1"/>
                </a:solidFill>
                <a:ea typeface="Cambria Math" panose="02040503050406030204" pitchFamily="18" charset="0"/>
              </a:rPr>
              <a:t>Fully Connected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19E9AE40-241A-0747-B7A2-A63874987FDB}"/>
              </a:ext>
            </a:extLst>
          </p:cNvPr>
          <p:cNvSpPr/>
          <p:nvPr/>
        </p:nvSpPr>
        <p:spPr>
          <a:xfrm>
            <a:off x="11065065" y="3033613"/>
            <a:ext cx="557212" cy="557212"/>
          </a:xfrm>
          <a:prstGeom prst="ellipse">
            <a:avLst/>
          </a:prstGeom>
          <a:solidFill>
            <a:srgbClr val="7F7F7F">
              <a:alpha val="50196"/>
            </a:srgb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9FCBF132-0C7B-7D42-812F-5DFDA080A01C}"/>
              </a:ext>
            </a:extLst>
          </p:cNvPr>
          <p:cNvSpPr/>
          <p:nvPr/>
        </p:nvSpPr>
        <p:spPr>
          <a:xfrm>
            <a:off x="11065065" y="4727505"/>
            <a:ext cx="557212" cy="557212"/>
          </a:xfrm>
          <a:prstGeom prst="ellipse">
            <a:avLst/>
          </a:prstGeom>
          <a:solidFill>
            <a:srgbClr val="7F7F7F">
              <a:alpha val="50196"/>
            </a:srgb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7B2727AD-B75E-8A4E-9443-A9FCF575DAB3}"/>
              </a:ext>
            </a:extLst>
          </p:cNvPr>
          <p:cNvGrpSpPr/>
          <p:nvPr/>
        </p:nvGrpSpPr>
        <p:grpSpPr>
          <a:xfrm>
            <a:off x="11311160" y="3883023"/>
            <a:ext cx="69695" cy="528199"/>
            <a:chOff x="2571253" y="3553422"/>
            <a:chExt cx="69695" cy="528199"/>
          </a:xfrm>
        </p:grpSpPr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68CFBB36-AB21-764D-A0CD-511913385EBC}"/>
                </a:ext>
              </a:extLst>
            </p:cNvPr>
            <p:cNvSpPr/>
            <p:nvPr/>
          </p:nvSpPr>
          <p:spPr>
            <a:xfrm flipH="1" flipV="1">
              <a:off x="2571253" y="3553422"/>
              <a:ext cx="67310" cy="67310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B0DA6B4D-3AC7-E842-B8CA-A8F63206051D}"/>
                </a:ext>
              </a:extLst>
            </p:cNvPr>
            <p:cNvSpPr/>
            <p:nvPr/>
          </p:nvSpPr>
          <p:spPr>
            <a:xfrm flipH="1" flipV="1">
              <a:off x="2571253" y="3781841"/>
              <a:ext cx="67310" cy="67310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B877D1A2-A989-B040-B358-A60BEA1B580E}"/>
                </a:ext>
              </a:extLst>
            </p:cNvPr>
            <p:cNvSpPr/>
            <p:nvPr/>
          </p:nvSpPr>
          <p:spPr>
            <a:xfrm flipH="1" flipV="1">
              <a:off x="2573638" y="4014311"/>
              <a:ext cx="67310" cy="67310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20B540CD-C4CE-6640-B344-692A9FBB71D7}"/>
                  </a:ext>
                </a:extLst>
              </p:cNvPr>
              <p:cNvSpPr txBox="1"/>
              <p:nvPr/>
            </p:nvSpPr>
            <p:spPr>
              <a:xfrm>
                <a:off x="11129510" y="3109117"/>
                <a:ext cx="42832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20B540CD-C4CE-6640-B344-692A9FBB71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29510" y="3109117"/>
                <a:ext cx="428322" cy="338554"/>
              </a:xfrm>
              <a:prstGeom prst="rect">
                <a:avLst/>
              </a:prstGeom>
              <a:blipFill>
                <a:blip r:embed="rId8"/>
                <a:stretch>
                  <a:fillRect b="-3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179F0C67-7632-9F4D-8F11-2E82A8971CBB}"/>
                  </a:ext>
                </a:extLst>
              </p:cNvPr>
              <p:cNvSpPr txBox="1"/>
              <p:nvPr/>
            </p:nvSpPr>
            <p:spPr>
              <a:xfrm>
                <a:off x="11073420" y="4815389"/>
                <a:ext cx="50457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179F0C67-7632-9F4D-8F11-2E82A8971C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73420" y="4815389"/>
                <a:ext cx="504571" cy="33855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Oval 55">
            <a:extLst>
              <a:ext uri="{FF2B5EF4-FFF2-40B4-BE49-F238E27FC236}">
                <a16:creationId xmlns:a16="http://schemas.microsoft.com/office/drawing/2014/main" id="{9E681F8D-13C6-564C-BE80-F55F2A0CAD41}"/>
              </a:ext>
            </a:extLst>
          </p:cNvPr>
          <p:cNvSpPr/>
          <p:nvPr/>
        </p:nvSpPr>
        <p:spPr>
          <a:xfrm>
            <a:off x="9074336" y="3043646"/>
            <a:ext cx="557212" cy="557212"/>
          </a:xfrm>
          <a:prstGeom prst="ellipse">
            <a:avLst/>
          </a:prstGeom>
          <a:solidFill>
            <a:srgbClr val="7F7F7F">
              <a:alpha val="50196"/>
            </a:srgb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0CFA7273-7EE2-814E-B0C6-C1120ED22598}"/>
              </a:ext>
            </a:extLst>
          </p:cNvPr>
          <p:cNvSpPr/>
          <p:nvPr/>
        </p:nvSpPr>
        <p:spPr>
          <a:xfrm>
            <a:off x="9074336" y="4737538"/>
            <a:ext cx="557212" cy="557212"/>
          </a:xfrm>
          <a:prstGeom prst="ellipse">
            <a:avLst/>
          </a:prstGeom>
          <a:solidFill>
            <a:srgbClr val="7F7F7F">
              <a:alpha val="50196"/>
            </a:srgb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98735CFC-98E8-084D-8456-2361B7B58E6D}"/>
              </a:ext>
            </a:extLst>
          </p:cNvPr>
          <p:cNvGrpSpPr/>
          <p:nvPr/>
        </p:nvGrpSpPr>
        <p:grpSpPr>
          <a:xfrm>
            <a:off x="9320431" y="3893056"/>
            <a:ext cx="69695" cy="528199"/>
            <a:chOff x="2571253" y="3553422"/>
            <a:chExt cx="69695" cy="528199"/>
          </a:xfrm>
        </p:grpSpPr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B19441CD-59D3-244A-BA4C-FEB3B1783347}"/>
                </a:ext>
              </a:extLst>
            </p:cNvPr>
            <p:cNvSpPr/>
            <p:nvPr/>
          </p:nvSpPr>
          <p:spPr>
            <a:xfrm flipH="1" flipV="1">
              <a:off x="2571253" y="3553422"/>
              <a:ext cx="67310" cy="67310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31937A14-1D64-7045-BE8C-D419C25D8386}"/>
                </a:ext>
              </a:extLst>
            </p:cNvPr>
            <p:cNvSpPr/>
            <p:nvPr/>
          </p:nvSpPr>
          <p:spPr>
            <a:xfrm flipH="1" flipV="1">
              <a:off x="2571253" y="3781841"/>
              <a:ext cx="67310" cy="67310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E7A3547E-02BB-1845-AC56-FCE105ED0A74}"/>
                </a:ext>
              </a:extLst>
            </p:cNvPr>
            <p:cNvSpPr/>
            <p:nvPr/>
          </p:nvSpPr>
          <p:spPr>
            <a:xfrm flipH="1" flipV="1">
              <a:off x="2573638" y="4014311"/>
              <a:ext cx="67310" cy="67310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07C50280-9DC4-3C4F-A497-A4CC84A1C276}"/>
                  </a:ext>
                </a:extLst>
              </p:cNvPr>
              <p:cNvSpPr txBox="1"/>
              <p:nvPr/>
            </p:nvSpPr>
            <p:spPr>
              <a:xfrm>
                <a:off x="9138781" y="3119150"/>
                <a:ext cx="42832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07C50280-9DC4-3C4F-A497-A4CC84A1C2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8781" y="3119150"/>
                <a:ext cx="428322" cy="33855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9F8A5B62-D1DA-B447-AF75-9D29576C1A58}"/>
                  </a:ext>
                </a:extLst>
              </p:cNvPr>
              <p:cNvSpPr txBox="1"/>
              <p:nvPr/>
            </p:nvSpPr>
            <p:spPr>
              <a:xfrm>
                <a:off x="9082691" y="4825422"/>
                <a:ext cx="50457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9F8A5B62-D1DA-B447-AF75-9D29576C1A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2691" y="4825422"/>
                <a:ext cx="504571" cy="33855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Trapezoid 63">
            <a:extLst>
              <a:ext uri="{FF2B5EF4-FFF2-40B4-BE49-F238E27FC236}">
                <a16:creationId xmlns:a16="http://schemas.microsoft.com/office/drawing/2014/main" id="{3E1C71A9-4F95-8245-ABEE-34899AAB0147}"/>
              </a:ext>
            </a:extLst>
          </p:cNvPr>
          <p:cNvSpPr/>
          <p:nvPr/>
        </p:nvSpPr>
        <p:spPr>
          <a:xfrm rot="5400000">
            <a:off x="9385841" y="3624265"/>
            <a:ext cx="1882006" cy="1056079"/>
          </a:xfrm>
          <a:prstGeom prst="trapezoid">
            <a:avLst>
              <a:gd name="adj" fmla="val 0"/>
            </a:avLst>
          </a:prstGeom>
          <a:solidFill>
            <a:schemeClr val="bg1">
              <a:lumMod val="75000"/>
              <a:lumOff val="2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F2998B5E-9910-A44F-9CC5-81888C5FBEDC}"/>
                  </a:ext>
                </a:extLst>
              </p:cNvPr>
              <p:cNvSpPr txBox="1"/>
              <p:nvPr/>
            </p:nvSpPr>
            <p:spPr>
              <a:xfrm>
                <a:off x="9818004" y="3949158"/>
                <a:ext cx="147431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0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Softmax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(∙)</m:t>
                    </m:r>
                  </m:oMath>
                </a14:m>
                <a:endParaRPr lang="en-US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F2998B5E-9910-A44F-9CC5-81888C5FBE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18004" y="3949158"/>
                <a:ext cx="1474317" cy="338554"/>
              </a:xfrm>
              <a:prstGeom prst="rect">
                <a:avLst/>
              </a:prstGeom>
              <a:blipFill>
                <a:blip r:embed="rId12"/>
                <a:stretch>
                  <a:fillRect l="-1709" t="-3571" b="-17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103155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AA2E78-EDE3-1E4F-97D6-5FED62B3D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Recurrent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DD7C87-5A70-324D-94A6-E2189180F1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3045"/>
            <a:ext cx="10515600" cy="4351338"/>
          </a:xfrm>
        </p:spPr>
        <p:txBody>
          <a:bodyPr/>
          <a:lstStyle/>
          <a:p>
            <a:r>
              <a:rPr lang="en-US" dirty="0"/>
              <a:t>Any network that is not a feed forward network </a:t>
            </a:r>
            <a:r>
              <a:rPr lang="en-US" dirty="0">
                <a:solidFill>
                  <a:srgbClr val="7F7F7F"/>
                </a:solidFill>
              </a:rPr>
              <a:t>(not really helpful)</a:t>
            </a:r>
          </a:p>
          <a:p>
            <a:r>
              <a:rPr lang="en-US" dirty="0"/>
              <a:t>A network organized such that there exists a backwards connection</a:t>
            </a:r>
          </a:p>
          <a:p>
            <a:pPr lvl="1"/>
            <a:r>
              <a:rPr lang="en-US" dirty="0"/>
              <a:t>In practice, useful networks have this backwards this connection from the output back to the input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76E9876-85A5-DD48-A299-8DF0D3C313F3}"/>
              </a:ext>
            </a:extLst>
          </p:cNvPr>
          <p:cNvSpPr/>
          <p:nvPr/>
        </p:nvSpPr>
        <p:spPr>
          <a:xfrm>
            <a:off x="2756567" y="3409036"/>
            <a:ext cx="557212" cy="557212"/>
          </a:xfrm>
          <a:prstGeom prst="ellipse">
            <a:avLst/>
          </a:prstGeom>
          <a:solidFill>
            <a:srgbClr val="7F7F7F">
              <a:alpha val="50196"/>
            </a:srgb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AF58BD7-42FA-7042-9354-936038211BD9}"/>
              </a:ext>
            </a:extLst>
          </p:cNvPr>
          <p:cNvSpPr/>
          <p:nvPr/>
        </p:nvSpPr>
        <p:spPr>
          <a:xfrm>
            <a:off x="2740799" y="5096974"/>
            <a:ext cx="557212" cy="557212"/>
          </a:xfrm>
          <a:prstGeom prst="ellipse">
            <a:avLst/>
          </a:prstGeom>
          <a:solidFill>
            <a:srgbClr val="7F7F7F">
              <a:alpha val="50196"/>
            </a:srgb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6954CA8-5DEA-EF43-912E-15612587C33B}"/>
              </a:ext>
            </a:extLst>
          </p:cNvPr>
          <p:cNvSpPr/>
          <p:nvPr/>
        </p:nvSpPr>
        <p:spPr>
          <a:xfrm>
            <a:off x="2669251" y="5733561"/>
            <a:ext cx="82305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FFFF00"/>
                </a:solidFill>
              </a:rPr>
              <a:t>input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FFE11FA-F263-BD43-8245-246F7DDD41CE}"/>
              </a:ext>
            </a:extLst>
          </p:cNvPr>
          <p:cNvGrpSpPr/>
          <p:nvPr/>
        </p:nvGrpSpPr>
        <p:grpSpPr>
          <a:xfrm>
            <a:off x="3013467" y="4230223"/>
            <a:ext cx="69695" cy="528199"/>
            <a:chOff x="2571253" y="3553422"/>
            <a:chExt cx="69695" cy="528199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1973E6BC-CBC2-BB46-8805-29DD43C9982C}"/>
                </a:ext>
              </a:extLst>
            </p:cNvPr>
            <p:cNvSpPr/>
            <p:nvPr/>
          </p:nvSpPr>
          <p:spPr>
            <a:xfrm flipH="1" flipV="1">
              <a:off x="2571253" y="3553422"/>
              <a:ext cx="67310" cy="67310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EB62C155-1C37-B44B-B2E9-EC428B96C93E}"/>
                </a:ext>
              </a:extLst>
            </p:cNvPr>
            <p:cNvSpPr/>
            <p:nvPr/>
          </p:nvSpPr>
          <p:spPr>
            <a:xfrm flipH="1" flipV="1">
              <a:off x="2571253" y="3781841"/>
              <a:ext cx="67310" cy="67310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3AA0A55-2ADE-C047-B150-A1A862C36520}"/>
                </a:ext>
              </a:extLst>
            </p:cNvPr>
            <p:cNvSpPr/>
            <p:nvPr/>
          </p:nvSpPr>
          <p:spPr>
            <a:xfrm flipH="1" flipV="1">
              <a:off x="2573638" y="4014311"/>
              <a:ext cx="67310" cy="67310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2" name="Trapezoid 11">
            <a:extLst>
              <a:ext uri="{FF2B5EF4-FFF2-40B4-BE49-F238E27FC236}">
                <a16:creationId xmlns:a16="http://schemas.microsoft.com/office/drawing/2014/main" id="{962314C0-90E8-5841-BC7E-43677C664FF1}"/>
              </a:ext>
            </a:extLst>
          </p:cNvPr>
          <p:cNvSpPr/>
          <p:nvPr/>
        </p:nvSpPr>
        <p:spPr>
          <a:xfrm rot="5400000">
            <a:off x="3370571" y="3812336"/>
            <a:ext cx="1798571" cy="1470257"/>
          </a:xfrm>
          <a:prstGeom prst="trapezoid">
            <a:avLst>
              <a:gd name="adj" fmla="val 0"/>
            </a:avLst>
          </a:prstGeom>
          <a:solidFill>
            <a:schemeClr val="bg1">
              <a:lumMod val="75000"/>
              <a:lumOff val="2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0BBA1D4-D12D-5848-B16D-D75E634073CE}"/>
              </a:ext>
            </a:extLst>
          </p:cNvPr>
          <p:cNvSpPr/>
          <p:nvPr/>
        </p:nvSpPr>
        <p:spPr>
          <a:xfrm>
            <a:off x="3563850" y="4172809"/>
            <a:ext cx="144113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Some set of connections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D6098A4-9C28-5340-B278-2C078CAD4AE4}"/>
              </a:ext>
            </a:extLst>
          </p:cNvPr>
          <p:cNvGrpSpPr/>
          <p:nvPr/>
        </p:nvGrpSpPr>
        <p:grpSpPr>
          <a:xfrm rot="5400000">
            <a:off x="6381488" y="4215207"/>
            <a:ext cx="57599" cy="528199"/>
            <a:chOff x="2571253" y="3553422"/>
            <a:chExt cx="69695" cy="528199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21F7C24-6D3B-A14C-B75C-8A05AC1DCF7E}"/>
                </a:ext>
              </a:extLst>
            </p:cNvPr>
            <p:cNvSpPr/>
            <p:nvPr/>
          </p:nvSpPr>
          <p:spPr>
            <a:xfrm flipH="1" flipV="1">
              <a:off x="2571253" y="3553422"/>
              <a:ext cx="67310" cy="67310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986B65C-5003-8E47-972E-92F2B688F071}"/>
                </a:ext>
              </a:extLst>
            </p:cNvPr>
            <p:cNvSpPr/>
            <p:nvPr/>
          </p:nvSpPr>
          <p:spPr>
            <a:xfrm flipH="1" flipV="1">
              <a:off x="2571253" y="3781841"/>
              <a:ext cx="67310" cy="67310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E2C3F00D-8DB2-F042-A113-9F51B9926DB8}"/>
                </a:ext>
              </a:extLst>
            </p:cNvPr>
            <p:cNvSpPr/>
            <p:nvPr/>
          </p:nvSpPr>
          <p:spPr>
            <a:xfrm flipH="1" flipV="1">
              <a:off x="2573638" y="4014311"/>
              <a:ext cx="67310" cy="67310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8" name="Oval 17">
            <a:extLst>
              <a:ext uri="{FF2B5EF4-FFF2-40B4-BE49-F238E27FC236}">
                <a16:creationId xmlns:a16="http://schemas.microsoft.com/office/drawing/2014/main" id="{5A2FC436-E54B-3543-A535-C7D8A6914947}"/>
              </a:ext>
            </a:extLst>
          </p:cNvPr>
          <p:cNvSpPr/>
          <p:nvPr/>
        </p:nvSpPr>
        <p:spPr>
          <a:xfrm>
            <a:off x="5242533" y="3409036"/>
            <a:ext cx="557212" cy="557212"/>
          </a:xfrm>
          <a:prstGeom prst="ellipse">
            <a:avLst/>
          </a:prstGeom>
          <a:solidFill>
            <a:srgbClr val="7F7F7F">
              <a:alpha val="50196"/>
            </a:srgb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7F1C39A-4B6C-E44B-A889-E265FCD76381}"/>
              </a:ext>
            </a:extLst>
          </p:cNvPr>
          <p:cNvSpPr/>
          <p:nvPr/>
        </p:nvSpPr>
        <p:spPr>
          <a:xfrm>
            <a:off x="5226765" y="5096974"/>
            <a:ext cx="557212" cy="557212"/>
          </a:xfrm>
          <a:prstGeom prst="ellipse">
            <a:avLst/>
          </a:prstGeom>
          <a:solidFill>
            <a:srgbClr val="7F7F7F">
              <a:alpha val="50196"/>
            </a:srgb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400D5C5-EE07-044F-9404-35FDA5011482}"/>
              </a:ext>
            </a:extLst>
          </p:cNvPr>
          <p:cNvGrpSpPr/>
          <p:nvPr/>
        </p:nvGrpSpPr>
        <p:grpSpPr>
          <a:xfrm>
            <a:off x="5499433" y="4230223"/>
            <a:ext cx="69695" cy="528199"/>
            <a:chOff x="2571253" y="3553422"/>
            <a:chExt cx="69695" cy="528199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6B91FA23-2431-414D-81B0-3C31B64BEC6E}"/>
                </a:ext>
              </a:extLst>
            </p:cNvPr>
            <p:cNvSpPr/>
            <p:nvPr/>
          </p:nvSpPr>
          <p:spPr>
            <a:xfrm flipH="1" flipV="1">
              <a:off x="2571253" y="3553422"/>
              <a:ext cx="67310" cy="67310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EF30A39A-D5F5-8845-AF54-CB56423EE104}"/>
                </a:ext>
              </a:extLst>
            </p:cNvPr>
            <p:cNvSpPr/>
            <p:nvPr/>
          </p:nvSpPr>
          <p:spPr>
            <a:xfrm flipH="1" flipV="1">
              <a:off x="2571253" y="3781841"/>
              <a:ext cx="67310" cy="67310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7E966D12-39A5-BC4C-B9C4-D4D00DEC7926}"/>
                </a:ext>
              </a:extLst>
            </p:cNvPr>
            <p:cNvSpPr/>
            <p:nvPr/>
          </p:nvSpPr>
          <p:spPr>
            <a:xfrm flipH="1" flipV="1">
              <a:off x="2573638" y="4014311"/>
              <a:ext cx="67310" cy="67310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5" name="Oval 24">
            <a:extLst>
              <a:ext uri="{FF2B5EF4-FFF2-40B4-BE49-F238E27FC236}">
                <a16:creationId xmlns:a16="http://schemas.microsoft.com/office/drawing/2014/main" id="{9F122ED7-557D-AA40-94D8-58B0D312ABDD}"/>
              </a:ext>
            </a:extLst>
          </p:cNvPr>
          <p:cNvSpPr/>
          <p:nvPr/>
        </p:nvSpPr>
        <p:spPr>
          <a:xfrm>
            <a:off x="7034111" y="3464700"/>
            <a:ext cx="557212" cy="557212"/>
          </a:xfrm>
          <a:prstGeom prst="ellipse">
            <a:avLst/>
          </a:prstGeom>
          <a:solidFill>
            <a:srgbClr val="7F7F7F">
              <a:alpha val="50196"/>
            </a:srgb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C2D85A1-CBA5-294C-B8A6-A66961A76C61}"/>
              </a:ext>
            </a:extLst>
          </p:cNvPr>
          <p:cNvSpPr/>
          <p:nvPr/>
        </p:nvSpPr>
        <p:spPr>
          <a:xfrm>
            <a:off x="7018343" y="5152638"/>
            <a:ext cx="557212" cy="557212"/>
          </a:xfrm>
          <a:prstGeom prst="ellipse">
            <a:avLst/>
          </a:prstGeom>
          <a:solidFill>
            <a:srgbClr val="7F7F7F">
              <a:alpha val="50196"/>
            </a:srgb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ABC9EFE5-08A9-E341-B289-9B1E6A44AC80}"/>
              </a:ext>
            </a:extLst>
          </p:cNvPr>
          <p:cNvGrpSpPr/>
          <p:nvPr/>
        </p:nvGrpSpPr>
        <p:grpSpPr>
          <a:xfrm>
            <a:off x="7291011" y="4285887"/>
            <a:ext cx="69695" cy="528199"/>
            <a:chOff x="2571253" y="3553422"/>
            <a:chExt cx="69695" cy="528199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DE4524E5-D015-A94C-BAB5-47DB10BEAFE0}"/>
                </a:ext>
              </a:extLst>
            </p:cNvPr>
            <p:cNvSpPr/>
            <p:nvPr/>
          </p:nvSpPr>
          <p:spPr>
            <a:xfrm flipH="1" flipV="1">
              <a:off x="2571253" y="3553422"/>
              <a:ext cx="67310" cy="67310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FF43C271-FF90-6B45-AFAD-9872D1B7D508}"/>
                </a:ext>
              </a:extLst>
            </p:cNvPr>
            <p:cNvSpPr/>
            <p:nvPr/>
          </p:nvSpPr>
          <p:spPr>
            <a:xfrm flipH="1" flipV="1">
              <a:off x="2571253" y="3781841"/>
              <a:ext cx="67310" cy="67310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C8D39A56-C7E1-6D48-BC1D-F5DD3E82B34E}"/>
                </a:ext>
              </a:extLst>
            </p:cNvPr>
            <p:cNvSpPr/>
            <p:nvPr/>
          </p:nvSpPr>
          <p:spPr>
            <a:xfrm flipH="1" flipV="1">
              <a:off x="2573638" y="4014311"/>
              <a:ext cx="67310" cy="67310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2" name="Trapezoid 31">
            <a:extLst>
              <a:ext uri="{FF2B5EF4-FFF2-40B4-BE49-F238E27FC236}">
                <a16:creationId xmlns:a16="http://schemas.microsoft.com/office/drawing/2014/main" id="{D70585F0-6DB2-C848-87A6-E0C03B7546A8}"/>
              </a:ext>
            </a:extLst>
          </p:cNvPr>
          <p:cNvSpPr/>
          <p:nvPr/>
        </p:nvSpPr>
        <p:spPr>
          <a:xfrm rot="5400000">
            <a:off x="7648114" y="3812336"/>
            <a:ext cx="1798571" cy="1470257"/>
          </a:xfrm>
          <a:prstGeom prst="trapezoid">
            <a:avLst>
              <a:gd name="adj" fmla="val 0"/>
            </a:avLst>
          </a:prstGeom>
          <a:solidFill>
            <a:schemeClr val="bg1">
              <a:lumMod val="75000"/>
              <a:lumOff val="2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0E7C4EC-80F6-6E44-A4D2-674B6979B129}"/>
              </a:ext>
            </a:extLst>
          </p:cNvPr>
          <p:cNvSpPr/>
          <p:nvPr/>
        </p:nvSpPr>
        <p:spPr>
          <a:xfrm>
            <a:off x="7841392" y="4152192"/>
            <a:ext cx="144113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Some set of connections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771A9B0C-F7EE-F645-8E82-895D143E9E51}"/>
              </a:ext>
            </a:extLst>
          </p:cNvPr>
          <p:cNvSpPr/>
          <p:nvPr/>
        </p:nvSpPr>
        <p:spPr>
          <a:xfrm>
            <a:off x="9520077" y="3464700"/>
            <a:ext cx="557212" cy="557212"/>
          </a:xfrm>
          <a:prstGeom prst="ellipse">
            <a:avLst/>
          </a:prstGeom>
          <a:solidFill>
            <a:srgbClr val="7F7F7F">
              <a:alpha val="50196"/>
            </a:srgb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28E82484-06D9-2D48-928F-E9DD096B6F6E}"/>
              </a:ext>
            </a:extLst>
          </p:cNvPr>
          <p:cNvSpPr/>
          <p:nvPr/>
        </p:nvSpPr>
        <p:spPr>
          <a:xfrm>
            <a:off x="9504309" y="5152638"/>
            <a:ext cx="557212" cy="557212"/>
          </a:xfrm>
          <a:prstGeom prst="ellipse">
            <a:avLst/>
          </a:prstGeom>
          <a:solidFill>
            <a:srgbClr val="7F7F7F">
              <a:alpha val="50196"/>
            </a:srgb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CB07CF02-316B-BC43-93B7-E4841EBB5F20}"/>
              </a:ext>
            </a:extLst>
          </p:cNvPr>
          <p:cNvGrpSpPr/>
          <p:nvPr/>
        </p:nvGrpSpPr>
        <p:grpSpPr>
          <a:xfrm>
            <a:off x="9776977" y="4285887"/>
            <a:ext cx="69695" cy="528199"/>
            <a:chOff x="2571253" y="3553422"/>
            <a:chExt cx="69695" cy="528199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9ED5B7CF-AC78-0143-A6B6-3B02EBC4D571}"/>
                </a:ext>
              </a:extLst>
            </p:cNvPr>
            <p:cNvSpPr/>
            <p:nvPr/>
          </p:nvSpPr>
          <p:spPr>
            <a:xfrm flipH="1" flipV="1">
              <a:off x="2571253" y="3553422"/>
              <a:ext cx="67310" cy="67310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11AECAC6-B004-A342-A6D4-1685273D414C}"/>
                </a:ext>
              </a:extLst>
            </p:cNvPr>
            <p:cNvSpPr/>
            <p:nvPr/>
          </p:nvSpPr>
          <p:spPr>
            <a:xfrm flipH="1" flipV="1">
              <a:off x="2571253" y="3781841"/>
              <a:ext cx="67310" cy="67310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089DB473-4863-954F-902F-2BC95045DDB7}"/>
                </a:ext>
              </a:extLst>
            </p:cNvPr>
            <p:cNvSpPr/>
            <p:nvPr/>
          </p:nvSpPr>
          <p:spPr>
            <a:xfrm flipH="1" flipV="1">
              <a:off x="2573638" y="4014311"/>
              <a:ext cx="67310" cy="67310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id="{CED140D3-A719-2C43-9573-DEE00A8CCD3D}"/>
              </a:ext>
            </a:extLst>
          </p:cNvPr>
          <p:cNvSpPr/>
          <p:nvPr/>
        </p:nvSpPr>
        <p:spPr>
          <a:xfrm>
            <a:off x="9372149" y="5744757"/>
            <a:ext cx="94427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FF40FF"/>
                </a:solidFill>
              </a:rPr>
              <a:t>output</a:t>
            </a:r>
          </a:p>
        </p:txBody>
      </p:sp>
      <p:sp>
        <p:nvSpPr>
          <p:cNvPr id="43" name="Arc 42">
            <a:extLst>
              <a:ext uri="{FF2B5EF4-FFF2-40B4-BE49-F238E27FC236}">
                <a16:creationId xmlns:a16="http://schemas.microsoft.com/office/drawing/2014/main" id="{A327C59B-65B5-F048-BCC5-DD458D44FEBF}"/>
              </a:ext>
            </a:extLst>
          </p:cNvPr>
          <p:cNvSpPr/>
          <p:nvPr/>
        </p:nvSpPr>
        <p:spPr>
          <a:xfrm rot="10800000" flipH="1">
            <a:off x="5468228" y="5211462"/>
            <a:ext cx="1937350" cy="1001759"/>
          </a:xfrm>
          <a:prstGeom prst="arc">
            <a:avLst>
              <a:gd name="adj1" fmla="val 11211829"/>
              <a:gd name="adj2" fmla="val 21032068"/>
            </a:avLst>
          </a:prstGeom>
          <a:ln w="762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01542BBE-7E66-8B45-87A2-7D0250864C55}"/>
              </a:ext>
            </a:extLst>
          </p:cNvPr>
          <p:cNvSpPr/>
          <p:nvPr/>
        </p:nvSpPr>
        <p:spPr>
          <a:xfrm>
            <a:off x="5270815" y="6280872"/>
            <a:ext cx="295810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7F7F7F"/>
                </a:solidFill>
              </a:rPr>
              <a:t>Recurrent connections</a:t>
            </a: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05E34143-1B06-6445-B9EA-C21675D21DBD}"/>
              </a:ext>
            </a:extLst>
          </p:cNvPr>
          <p:cNvCxnSpPr>
            <a:cxnSpLocks/>
          </p:cNvCxnSpPr>
          <p:nvPr/>
        </p:nvCxnSpPr>
        <p:spPr>
          <a:xfrm>
            <a:off x="3730914" y="5096974"/>
            <a:ext cx="1066169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C1C4F2DA-C968-3E46-957E-97C3BFD4E3B0}"/>
              </a:ext>
            </a:extLst>
          </p:cNvPr>
          <p:cNvCxnSpPr>
            <a:cxnSpLocks/>
          </p:cNvCxnSpPr>
          <p:nvPr/>
        </p:nvCxnSpPr>
        <p:spPr>
          <a:xfrm>
            <a:off x="8035629" y="5096974"/>
            <a:ext cx="1066169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0810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B400F9-2A15-004F-8EEC-6D149A9DE5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Recurrent Neural Network: Architecture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98D6D9A-FE77-634F-B4C8-9B4F758B266B}"/>
              </a:ext>
            </a:extLst>
          </p:cNvPr>
          <p:cNvSpPr/>
          <p:nvPr/>
        </p:nvSpPr>
        <p:spPr>
          <a:xfrm>
            <a:off x="5075922" y="2909336"/>
            <a:ext cx="1811648" cy="1811648"/>
          </a:xfrm>
          <a:prstGeom prst="roundRect">
            <a:avLst/>
          </a:prstGeom>
          <a:solidFill>
            <a:schemeClr val="tx1">
              <a:lumMod val="50000"/>
              <a:alpha val="50196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9492C8-FAD9-1F40-8186-7EFF840DA65E}"/>
              </a:ext>
            </a:extLst>
          </p:cNvPr>
          <p:cNvSpPr txBox="1"/>
          <p:nvPr/>
        </p:nvSpPr>
        <p:spPr>
          <a:xfrm>
            <a:off x="5489377" y="3399661"/>
            <a:ext cx="9847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RNN</a:t>
            </a:r>
          </a:p>
          <a:p>
            <a:pPr algn="ctr"/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Cell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B23A29A-5D40-924B-8162-C5A9C131E801}"/>
              </a:ext>
            </a:extLst>
          </p:cNvPr>
          <p:cNvCxnSpPr>
            <a:cxnSpLocks/>
            <a:endCxn id="4" idx="2"/>
          </p:cNvCxnSpPr>
          <p:nvPr/>
        </p:nvCxnSpPr>
        <p:spPr>
          <a:xfrm flipH="1" flipV="1">
            <a:off x="5981746" y="4720984"/>
            <a:ext cx="6350" cy="128403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urved Connector 9">
            <a:extLst>
              <a:ext uri="{FF2B5EF4-FFF2-40B4-BE49-F238E27FC236}">
                <a16:creationId xmlns:a16="http://schemas.microsoft.com/office/drawing/2014/main" id="{5CF8D63D-8E32-0D41-89C4-D85E1ADB0F89}"/>
              </a:ext>
            </a:extLst>
          </p:cNvPr>
          <p:cNvCxnSpPr>
            <a:cxnSpLocks/>
            <a:stCxn id="4" idx="0"/>
            <a:endCxn id="4" idx="1"/>
          </p:cNvCxnSpPr>
          <p:nvPr/>
        </p:nvCxnSpPr>
        <p:spPr>
          <a:xfrm rot="16200000" flipH="1" flipV="1">
            <a:off x="5075922" y="2909336"/>
            <a:ext cx="905824" cy="905824"/>
          </a:xfrm>
          <a:prstGeom prst="curvedConnector4">
            <a:avLst>
              <a:gd name="adj1" fmla="val -65917"/>
              <a:gd name="adj2" fmla="val 177970"/>
            </a:avLst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97C20765-51F4-8947-B250-487C0A8336B1}"/>
              </a:ext>
            </a:extLst>
          </p:cNvPr>
          <p:cNvCxnSpPr>
            <a:cxnSpLocks/>
            <a:stCxn id="4" idx="0"/>
          </p:cNvCxnSpPr>
          <p:nvPr/>
        </p:nvCxnSpPr>
        <p:spPr>
          <a:xfrm flipV="1">
            <a:off x="5981746" y="1831164"/>
            <a:ext cx="0" cy="107817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4239EBF9-1A1E-F84F-9293-D30FB8134BC4}"/>
              </a:ext>
            </a:extLst>
          </p:cNvPr>
          <p:cNvSpPr/>
          <p:nvPr/>
        </p:nvSpPr>
        <p:spPr>
          <a:xfrm>
            <a:off x="5651064" y="6092765"/>
            <a:ext cx="82305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FFFF00"/>
                </a:solidFill>
              </a:rPr>
              <a:t>input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CD477D8-DB13-C94C-9A01-BD257D851205}"/>
              </a:ext>
            </a:extLst>
          </p:cNvPr>
          <p:cNvSpPr/>
          <p:nvPr/>
        </p:nvSpPr>
        <p:spPr>
          <a:xfrm>
            <a:off x="5489377" y="1431054"/>
            <a:ext cx="94427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FF40FF"/>
                </a:solidFill>
              </a:rPr>
              <a:t>output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960DD937-6B38-7242-ACC7-1802E30D9BC5}"/>
              </a:ext>
            </a:extLst>
          </p:cNvPr>
          <p:cNvSpPr/>
          <p:nvPr/>
        </p:nvSpPr>
        <p:spPr>
          <a:xfrm>
            <a:off x="3612863" y="2170195"/>
            <a:ext cx="95302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7F7F7F"/>
                </a:solidFill>
              </a:rPr>
              <a:t>hidden</a:t>
            </a:r>
          </a:p>
        </p:txBody>
      </p:sp>
    </p:spTree>
    <p:extLst>
      <p:ext uri="{BB962C8B-B14F-4D97-AF65-F5344CB8AC3E}">
        <p14:creationId xmlns:p14="http://schemas.microsoft.com/office/powerpoint/2010/main" val="18858755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39D3B-ED93-D443-8700-EE84D12BC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Reduction to Feed Forward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1C7C78-ED33-B34E-9CB4-2D89DFC648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Recall that all CNN’s an be converted to MLPs</a:t>
            </a:r>
          </a:p>
          <a:p>
            <a:endParaRPr lang="en-US" dirty="0"/>
          </a:p>
          <a:p>
            <a:r>
              <a:rPr lang="en-US" dirty="0"/>
              <a:t>Is there a similar property for RNNs? Can all RNNs be converted to feed forward networks?</a:t>
            </a:r>
          </a:p>
        </p:txBody>
      </p:sp>
    </p:spTree>
    <p:extLst>
      <p:ext uri="{BB962C8B-B14F-4D97-AF65-F5344CB8AC3E}">
        <p14:creationId xmlns:p14="http://schemas.microsoft.com/office/powerpoint/2010/main" val="4391099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E33A9F-DAAE-6A4A-8248-7DEF9A83FF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Unrolling the RNN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48BBD1A-E67E-5847-A7BE-B45875EFF1E0}"/>
              </a:ext>
            </a:extLst>
          </p:cNvPr>
          <p:cNvSpPr/>
          <p:nvPr/>
        </p:nvSpPr>
        <p:spPr>
          <a:xfrm>
            <a:off x="5211501" y="3068394"/>
            <a:ext cx="984738" cy="984738"/>
          </a:xfrm>
          <a:prstGeom prst="roundRect">
            <a:avLst/>
          </a:prstGeom>
          <a:solidFill>
            <a:schemeClr val="tx1">
              <a:lumMod val="50000"/>
              <a:alpha val="50196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6F6E425-2DBE-5542-82CF-87A69253BEDC}"/>
              </a:ext>
            </a:extLst>
          </p:cNvPr>
          <p:cNvCxnSpPr>
            <a:cxnSpLocks/>
          </p:cNvCxnSpPr>
          <p:nvPr/>
        </p:nvCxnSpPr>
        <p:spPr>
          <a:xfrm>
            <a:off x="2538642" y="3544234"/>
            <a:ext cx="57443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FF0CA30-8A59-5547-A82A-C2AA0392A2E7}"/>
              </a:ext>
            </a:extLst>
          </p:cNvPr>
          <p:cNvCxnSpPr>
            <a:cxnSpLocks/>
            <a:endCxn id="4" idx="2"/>
          </p:cNvCxnSpPr>
          <p:nvPr/>
        </p:nvCxnSpPr>
        <p:spPr>
          <a:xfrm flipV="1">
            <a:off x="5703870" y="4053132"/>
            <a:ext cx="0" cy="360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637D675-78FD-274C-A0EC-02FC4D0C7CB2}"/>
                  </a:ext>
                </a:extLst>
              </p:cNvPr>
              <p:cNvSpPr txBox="1"/>
              <p:nvPr/>
            </p:nvSpPr>
            <p:spPr>
              <a:xfrm>
                <a:off x="2936913" y="4492468"/>
                <a:ext cx="142393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rgbClr val="FFFF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Input 1 </a:t>
                </a:r>
                <a:r>
                  <a:rPr lang="en-US" sz="1400" dirty="0">
                    <a:solidFill>
                      <a:srgbClr val="FFFF00"/>
                    </a:solidFill>
                    <a:cs typeface="Courier New" panose="02070309020205020404" pitchFamily="49" charset="0"/>
                  </a:rPr>
                  <a:t>=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14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cs typeface="Courier New" panose="02070309020205020404" pitchFamily="49" charset="0"/>
                              </a:rPr>
                            </m:ctrlPr>
                          </m:accPr>
                          <m:e>
                            <m:r>
                              <a:rPr lang="en-US" sz="1400" b="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cs typeface="Courier New" panose="02070309020205020404" pitchFamily="49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1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1400" dirty="0">
                  <a:solidFill>
                    <a:srgbClr val="FFFF00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637D675-78FD-274C-A0EC-02FC4D0C7C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6913" y="4492468"/>
                <a:ext cx="1423933" cy="307777"/>
              </a:xfrm>
              <a:prstGeom prst="rect">
                <a:avLst/>
              </a:prstGeom>
              <a:blipFill>
                <a:blip r:embed="rId2"/>
                <a:stretch>
                  <a:fillRect l="-885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EDFFE70-8566-074E-A135-415129F8CD53}"/>
              </a:ext>
            </a:extLst>
          </p:cNvPr>
          <p:cNvCxnSpPr>
            <a:cxnSpLocks/>
          </p:cNvCxnSpPr>
          <p:nvPr/>
        </p:nvCxnSpPr>
        <p:spPr>
          <a:xfrm flipV="1">
            <a:off x="9779375" y="3616272"/>
            <a:ext cx="550985" cy="149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8740B874-61FC-874A-96DB-37F381EC94DF}"/>
              </a:ext>
            </a:extLst>
          </p:cNvPr>
          <p:cNvSpPr/>
          <p:nvPr/>
        </p:nvSpPr>
        <p:spPr>
          <a:xfrm>
            <a:off x="8779983" y="3114425"/>
            <a:ext cx="984738" cy="984738"/>
          </a:xfrm>
          <a:prstGeom prst="roundRect">
            <a:avLst/>
          </a:prstGeom>
          <a:solidFill>
            <a:schemeClr val="tx1">
              <a:lumMod val="50000"/>
              <a:alpha val="50196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C0ED3BB-16FB-DC44-8AFA-6C58A3108789}"/>
              </a:ext>
            </a:extLst>
          </p:cNvPr>
          <p:cNvCxnSpPr>
            <a:cxnSpLocks/>
            <a:endCxn id="11" idx="2"/>
          </p:cNvCxnSpPr>
          <p:nvPr/>
        </p:nvCxnSpPr>
        <p:spPr>
          <a:xfrm flipH="1" flipV="1">
            <a:off x="9272352" y="4099163"/>
            <a:ext cx="5866" cy="34639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C164A04-3BE6-8F40-B4A9-C5AC8798E06A}"/>
              </a:ext>
            </a:extLst>
          </p:cNvPr>
          <p:cNvSpPr txBox="1"/>
          <p:nvPr/>
        </p:nvSpPr>
        <p:spPr>
          <a:xfrm>
            <a:off x="5213711" y="3331989"/>
            <a:ext cx="9847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RNN</a:t>
            </a:r>
          </a:p>
          <a:p>
            <a:pPr algn="ctr"/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Cell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F367B78-082E-AC40-BF31-1E6D0FB427A9}"/>
              </a:ext>
            </a:extLst>
          </p:cNvPr>
          <p:cNvSpPr txBox="1"/>
          <p:nvPr/>
        </p:nvSpPr>
        <p:spPr>
          <a:xfrm>
            <a:off x="8776327" y="3333356"/>
            <a:ext cx="9847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RNN</a:t>
            </a:r>
          </a:p>
          <a:p>
            <a:pPr algn="ctr"/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Cell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4A28192-3ABC-6342-8969-62D10817844F}"/>
              </a:ext>
            </a:extLst>
          </p:cNvPr>
          <p:cNvCxnSpPr>
            <a:cxnSpLocks/>
          </p:cNvCxnSpPr>
          <p:nvPr/>
        </p:nvCxnSpPr>
        <p:spPr>
          <a:xfrm flipH="1" flipV="1">
            <a:off x="5698004" y="2697276"/>
            <a:ext cx="5866" cy="34639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67B1853-C8E7-6242-AE98-999ACAB475F9}"/>
              </a:ext>
            </a:extLst>
          </p:cNvPr>
          <p:cNvCxnSpPr>
            <a:cxnSpLocks/>
          </p:cNvCxnSpPr>
          <p:nvPr/>
        </p:nvCxnSpPr>
        <p:spPr>
          <a:xfrm flipH="1" flipV="1">
            <a:off x="9251825" y="2774472"/>
            <a:ext cx="5866" cy="34639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E173C3E5-39EB-E543-ACD6-4D1810C369A8}"/>
              </a:ext>
            </a:extLst>
          </p:cNvPr>
          <p:cNvSpPr txBox="1"/>
          <p:nvPr/>
        </p:nvSpPr>
        <p:spPr>
          <a:xfrm>
            <a:off x="1520938" y="5266385"/>
            <a:ext cx="17584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50000"/>
                  </a:schemeClr>
                </a:solidFill>
                <a:cs typeface="Courier New" panose="02070309020205020404" pitchFamily="49" charset="0"/>
              </a:rPr>
              <a:t>Initialized randomly or with all 0’s</a:t>
            </a:r>
            <a:endParaRPr lang="en-US" sz="1400" b="1" dirty="0">
              <a:solidFill>
                <a:schemeClr val="tx1">
                  <a:lumMod val="50000"/>
                </a:schemeClr>
              </a:solidFill>
              <a:cs typeface="Courier New" panose="02070309020205020404" pitchFamily="49" charset="0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70F3C84-439D-8749-990A-DD93D43A0E99}"/>
              </a:ext>
            </a:extLst>
          </p:cNvPr>
          <p:cNvCxnSpPr>
            <a:cxnSpLocks/>
          </p:cNvCxnSpPr>
          <p:nvPr/>
        </p:nvCxnSpPr>
        <p:spPr>
          <a:xfrm flipV="1">
            <a:off x="2347576" y="3855209"/>
            <a:ext cx="0" cy="1284865"/>
          </a:xfrm>
          <a:prstGeom prst="straightConnector1">
            <a:avLst/>
          </a:prstGeom>
          <a:ln w="12700"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48D77813-3558-5743-B523-16191DB0D74F}"/>
              </a:ext>
            </a:extLst>
          </p:cNvPr>
          <p:cNvSpPr/>
          <p:nvPr/>
        </p:nvSpPr>
        <p:spPr>
          <a:xfrm>
            <a:off x="3124030" y="3068394"/>
            <a:ext cx="984738" cy="984738"/>
          </a:xfrm>
          <a:prstGeom prst="roundRect">
            <a:avLst/>
          </a:prstGeom>
          <a:solidFill>
            <a:schemeClr val="tx1">
              <a:lumMod val="50000"/>
              <a:alpha val="50196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A9959D0-F2EA-954D-86DD-38EE4D352F5C}"/>
              </a:ext>
            </a:extLst>
          </p:cNvPr>
          <p:cNvCxnSpPr>
            <a:cxnSpLocks/>
            <a:endCxn id="22" idx="2"/>
          </p:cNvCxnSpPr>
          <p:nvPr/>
        </p:nvCxnSpPr>
        <p:spPr>
          <a:xfrm flipV="1">
            <a:off x="3616399" y="4053132"/>
            <a:ext cx="0" cy="360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0D37E596-3123-2343-B423-A1E3FF1F8214}"/>
              </a:ext>
            </a:extLst>
          </p:cNvPr>
          <p:cNvSpPr txBox="1"/>
          <p:nvPr/>
        </p:nvSpPr>
        <p:spPr>
          <a:xfrm>
            <a:off x="3126240" y="3331989"/>
            <a:ext cx="9847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RNN</a:t>
            </a:r>
          </a:p>
          <a:p>
            <a:pPr algn="ctr"/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Cell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A2550A5-1E04-1948-8A6F-9F0951B3BE56}"/>
              </a:ext>
            </a:extLst>
          </p:cNvPr>
          <p:cNvCxnSpPr>
            <a:cxnSpLocks/>
          </p:cNvCxnSpPr>
          <p:nvPr/>
        </p:nvCxnSpPr>
        <p:spPr>
          <a:xfrm flipH="1" flipV="1">
            <a:off x="3610533" y="2697276"/>
            <a:ext cx="5866" cy="34639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14C4F15-82E3-D442-95F6-6BB2A88FE7FE}"/>
              </a:ext>
            </a:extLst>
          </p:cNvPr>
          <p:cNvCxnSpPr>
            <a:cxnSpLocks/>
          </p:cNvCxnSpPr>
          <p:nvPr/>
        </p:nvCxnSpPr>
        <p:spPr>
          <a:xfrm flipV="1">
            <a:off x="4127111" y="3577068"/>
            <a:ext cx="1084390" cy="1652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60093C4-E276-884E-BF69-9BD1A7A50683}"/>
                  </a:ext>
                </a:extLst>
              </p:cNvPr>
              <p:cNvSpPr txBox="1"/>
              <p:nvPr/>
            </p:nvSpPr>
            <p:spPr>
              <a:xfrm>
                <a:off x="2200877" y="3373920"/>
                <a:ext cx="398584" cy="3396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acc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h</m:t>
                              </m:r>
                            </m:e>
                          </m:acc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140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60093C4-E276-884E-BF69-9BD1A7A506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0877" y="3373920"/>
                <a:ext cx="398584" cy="33964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624FD6D-9056-BE4E-A0F5-9CE04DB774B3}"/>
                  </a:ext>
                </a:extLst>
              </p:cNvPr>
              <p:cNvSpPr txBox="1"/>
              <p:nvPr/>
            </p:nvSpPr>
            <p:spPr>
              <a:xfrm>
                <a:off x="4430034" y="3243130"/>
                <a:ext cx="398584" cy="3396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acc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h</m:t>
                              </m:r>
                            </m:e>
                          </m:acc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40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624FD6D-9056-BE4E-A0F5-9CE04DB774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0034" y="3243130"/>
                <a:ext cx="398584" cy="33964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873B1EF-5C4C-FE4B-A690-5271547876CB}"/>
                  </a:ext>
                </a:extLst>
              </p:cNvPr>
              <p:cNvSpPr txBox="1"/>
              <p:nvPr/>
            </p:nvSpPr>
            <p:spPr>
              <a:xfrm>
                <a:off x="10356728" y="3468520"/>
                <a:ext cx="398584" cy="3396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solidFill>
                                <a:srgbClr val="FF40FF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1400" i="1" smtClean="0">
                                  <a:solidFill>
                                    <a:srgbClr val="FF40FF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accPr>
                            <m:e>
                              <m:r>
                                <a:rPr lang="en-US" sz="1400" b="0" i="1" smtClean="0">
                                  <a:solidFill>
                                    <a:srgbClr val="FF40FF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h</m:t>
                              </m:r>
                            </m:e>
                          </m:acc>
                        </m:e>
                        <m:sub>
                          <m:r>
                            <a:rPr lang="en-US" sz="1400" b="0" i="1" smtClean="0">
                              <a:solidFill>
                                <a:srgbClr val="FF40FF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rgbClr val="FF40FF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873B1EF-5C4C-FE4B-A690-5271547876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56728" y="3468520"/>
                <a:ext cx="398584" cy="33964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8F758E7-F419-CC43-98CF-8852E75892B9}"/>
                  </a:ext>
                </a:extLst>
              </p:cNvPr>
              <p:cNvSpPr txBox="1"/>
              <p:nvPr/>
            </p:nvSpPr>
            <p:spPr>
              <a:xfrm>
                <a:off x="2942401" y="2345783"/>
                <a:ext cx="1423936" cy="3396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rgbClr val="FFFFFF"/>
                    </a:solidFill>
                    <a:cs typeface="Courier New" panose="02070309020205020404" pitchFamily="49" charset="0"/>
                  </a:rPr>
                  <a:t>Output 1 =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1400" i="1" smtClean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cs typeface="Courier New" panose="02070309020205020404" pitchFamily="49" charset="0"/>
                              </a:rPr>
                            </m:ctrlPr>
                          </m:accPr>
                          <m:e>
                            <m:r>
                              <a:rPr lang="en-US" sz="1400" b="0" i="1" smtClean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cs typeface="Courier New" panose="02070309020205020404" pitchFamily="49" charset="0"/>
                              </a:rPr>
                              <m:t>h</m:t>
                            </m:r>
                          </m:e>
                        </m:acc>
                      </m:e>
                      <m:sub>
                        <m:r>
                          <a:rPr lang="en-US" sz="1400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1400" dirty="0">
                  <a:solidFill>
                    <a:srgbClr val="FFFFFF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8F758E7-F419-CC43-98CF-8852E75892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2401" y="2345783"/>
                <a:ext cx="1423936" cy="339645"/>
              </a:xfrm>
              <a:prstGeom prst="rect">
                <a:avLst/>
              </a:prstGeom>
              <a:blipFill>
                <a:blip r:embed="rId6"/>
                <a:stretch>
                  <a:fillRect l="-1770" b="-18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6EB5716-E246-AA45-8A7F-2BEDA1D1DCF4}"/>
                  </a:ext>
                </a:extLst>
              </p:cNvPr>
              <p:cNvSpPr txBox="1"/>
              <p:nvPr/>
            </p:nvSpPr>
            <p:spPr>
              <a:xfrm>
                <a:off x="5032927" y="2296644"/>
                <a:ext cx="1423936" cy="3396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rgbClr val="FFFFFF"/>
                    </a:solidFill>
                    <a:cs typeface="Courier New" panose="02070309020205020404" pitchFamily="49" charset="0"/>
                  </a:rPr>
                  <a:t>Output 2 =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1400" i="1" smtClean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cs typeface="Courier New" panose="02070309020205020404" pitchFamily="49" charset="0"/>
                              </a:rPr>
                            </m:ctrlPr>
                          </m:accPr>
                          <m:e>
                            <m:r>
                              <a:rPr lang="en-US" sz="1400" b="0" i="1" smtClean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cs typeface="Courier New" panose="02070309020205020404" pitchFamily="49" charset="0"/>
                              </a:rPr>
                              <m:t>h</m:t>
                            </m:r>
                          </m:e>
                        </m:acc>
                      </m:e>
                      <m:sub>
                        <m:r>
                          <a:rPr lang="en-US" sz="1400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1400" dirty="0">
                  <a:solidFill>
                    <a:srgbClr val="FFFFFF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6EB5716-E246-AA45-8A7F-2BEDA1D1DC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2927" y="2296644"/>
                <a:ext cx="1423936" cy="339645"/>
              </a:xfrm>
              <a:prstGeom prst="rect">
                <a:avLst/>
              </a:prstGeom>
              <a:blipFill>
                <a:blip r:embed="rId7"/>
                <a:stretch>
                  <a:fillRect l="-1786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5" name="Group 34">
            <a:extLst>
              <a:ext uri="{FF2B5EF4-FFF2-40B4-BE49-F238E27FC236}">
                <a16:creationId xmlns:a16="http://schemas.microsoft.com/office/drawing/2014/main" id="{1A95EA3B-AAAF-5D43-AA7A-8FC801123F57}"/>
              </a:ext>
            </a:extLst>
          </p:cNvPr>
          <p:cNvGrpSpPr/>
          <p:nvPr/>
        </p:nvGrpSpPr>
        <p:grpSpPr>
          <a:xfrm rot="5400000">
            <a:off x="7414235" y="3310232"/>
            <a:ext cx="69695" cy="528199"/>
            <a:chOff x="2571253" y="3553422"/>
            <a:chExt cx="69695" cy="528199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D55F7D3C-1B9E-2349-ACD9-2B08B9345564}"/>
                </a:ext>
              </a:extLst>
            </p:cNvPr>
            <p:cNvSpPr/>
            <p:nvPr/>
          </p:nvSpPr>
          <p:spPr>
            <a:xfrm flipH="1" flipV="1">
              <a:off x="2571253" y="3553422"/>
              <a:ext cx="67310" cy="67310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9F9C8CA8-DF5A-C34D-8384-0EDA53E4739A}"/>
                </a:ext>
              </a:extLst>
            </p:cNvPr>
            <p:cNvSpPr/>
            <p:nvPr/>
          </p:nvSpPr>
          <p:spPr>
            <a:xfrm flipH="1" flipV="1">
              <a:off x="2571253" y="3781841"/>
              <a:ext cx="67310" cy="67310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FE12CAFF-B182-F14A-BCB0-D2B910C469CC}"/>
                </a:ext>
              </a:extLst>
            </p:cNvPr>
            <p:cNvSpPr/>
            <p:nvPr/>
          </p:nvSpPr>
          <p:spPr>
            <a:xfrm flipH="1" flipV="1">
              <a:off x="2573638" y="4014311"/>
              <a:ext cx="67310" cy="67310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BBF82CA-5993-9E43-91FB-801758DA404A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6198449" y="3593599"/>
            <a:ext cx="65181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38FEF37-6224-2B41-B772-6B66DD0EEC24}"/>
                  </a:ext>
                </a:extLst>
              </p:cNvPr>
              <p:cNvSpPr txBox="1"/>
              <p:nvPr/>
            </p:nvSpPr>
            <p:spPr>
              <a:xfrm>
                <a:off x="6301409" y="3227229"/>
                <a:ext cx="398584" cy="3396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acc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h</m:t>
                              </m:r>
                            </m:e>
                          </m:acc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40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38FEF37-6224-2B41-B772-6B66DD0EEC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1409" y="3227229"/>
                <a:ext cx="398584" cy="33964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1DF30DC-BB74-774B-964E-B35ED9641534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8187976" y="3594966"/>
            <a:ext cx="58835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33DE0AF-DF2C-7449-9266-42547EA1FCCB}"/>
                  </a:ext>
                </a:extLst>
              </p:cNvPr>
              <p:cNvSpPr txBox="1"/>
              <p:nvPr/>
            </p:nvSpPr>
            <p:spPr>
              <a:xfrm>
                <a:off x="8630931" y="2344546"/>
                <a:ext cx="1423936" cy="3396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rgbClr val="FFFFFF"/>
                    </a:solidFill>
                    <a:cs typeface="Courier New" panose="02070309020205020404" pitchFamily="49" charset="0"/>
                  </a:rPr>
                  <a:t>Output L =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1400" i="1" smtClean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cs typeface="Courier New" panose="02070309020205020404" pitchFamily="49" charset="0"/>
                              </a:rPr>
                            </m:ctrlPr>
                          </m:accPr>
                          <m:e>
                            <m:r>
                              <a:rPr lang="en-US" sz="1400" b="0" i="1" smtClean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cs typeface="Courier New" panose="02070309020205020404" pitchFamily="49" charset="0"/>
                              </a:rPr>
                              <m:t>h</m:t>
                            </m:r>
                          </m:e>
                        </m:acc>
                      </m:e>
                      <m:sub>
                        <m:r>
                          <a:rPr lang="en-US" sz="1400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𝐿</m:t>
                        </m:r>
                      </m:sub>
                    </m:sSub>
                  </m:oMath>
                </a14:m>
                <a:endParaRPr lang="en-US" sz="1400" dirty="0">
                  <a:solidFill>
                    <a:srgbClr val="FFFFFF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33DE0AF-DF2C-7449-9266-42547EA1FC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0931" y="2344546"/>
                <a:ext cx="1423936" cy="339645"/>
              </a:xfrm>
              <a:prstGeom prst="rect">
                <a:avLst/>
              </a:prstGeom>
              <a:blipFill>
                <a:blip r:embed="rId9"/>
                <a:stretch>
                  <a:fillRect l="-885" b="-18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0E36F704-7B05-2949-B028-4B77AECCFC2A}"/>
                  </a:ext>
                </a:extLst>
              </p:cNvPr>
              <p:cNvSpPr txBox="1"/>
              <p:nvPr/>
            </p:nvSpPr>
            <p:spPr>
              <a:xfrm>
                <a:off x="8170495" y="3227229"/>
                <a:ext cx="398584" cy="3396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acc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h</m:t>
                              </m:r>
                            </m:e>
                          </m:acc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𝐿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140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0E36F704-7B05-2949-B028-4B77AECCFC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0495" y="3227229"/>
                <a:ext cx="398584" cy="339645"/>
              </a:xfrm>
              <a:prstGeom prst="rect">
                <a:avLst/>
              </a:prstGeom>
              <a:blipFill>
                <a:blip r:embed="rId10"/>
                <a:stretch>
                  <a:fillRect r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E33FB343-8C69-AF42-BDED-BF86FFF20D10}"/>
              </a:ext>
            </a:extLst>
          </p:cNvPr>
          <p:cNvCxnSpPr>
            <a:cxnSpLocks/>
          </p:cNvCxnSpPr>
          <p:nvPr/>
        </p:nvCxnSpPr>
        <p:spPr>
          <a:xfrm flipV="1">
            <a:off x="10556020" y="3871666"/>
            <a:ext cx="0" cy="1284865"/>
          </a:xfrm>
          <a:prstGeom prst="straightConnector1">
            <a:avLst/>
          </a:prstGeom>
          <a:ln w="12700"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0EE859B6-6A24-8545-8B90-49ED59089802}"/>
              </a:ext>
            </a:extLst>
          </p:cNvPr>
          <p:cNvSpPr txBox="1"/>
          <p:nvPr/>
        </p:nvSpPr>
        <p:spPr>
          <a:xfrm>
            <a:off x="9628458" y="5266385"/>
            <a:ext cx="18551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50000"/>
                  </a:schemeClr>
                </a:solidFill>
                <a:cs typeface="Courier New" panose="02070309020205020404" pitchFamily="49" charset="0"/>
              </a:rPr>
              <a:t>What is often considered the output</a:t>
            </a:r>
            <a:endParaRPr lang="en-US" sz="1400" b="1" dirty="0">
              <a:solidFill>
                <a:schemeClr val="tx1">
                  <a:lumMod val="50000"/>
                </a:schemeClr>
              </a:solidFill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EC7C010E-9744-7441-94F9-7143323904EC}"/>
                  </a:ext>
                </a:extLst>
              </p:cNvPr>
              <p:cNvSpPr txBox="1"/>
              <p:nvPr/>
            </p:nvSpPr>
            <p:spPr>
              <a:xfrm>
                <a:off x="5032927" y="4485237"/>
                <a:ext cx="142393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rgbClr val="FFFF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Input 2 </a:t>
                </a:r>
                <a:r>
                  <a:rPr lang="en-US" sz="1400" dirty="0">
                    <a:solidFill>
                      <a:srgbClr val="FFFF00"/>
                    </a:solidFill>
                    <a:cs typeface="Courier New" panose="02070309020205020404" pitchFamily="49" charset="0"/>
                  </a:rPr>
                  <a:t>=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14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cs typeface="Courier New" panose="02070309020205020404" pitchFamily="49" charset="0"/>
                              </a:rPr>
                            </m:ctrlPr>
                          </m:accPr>
                          <m:e>
                            <m:r>
                              <a:rPr lang="en-US" sz="1400" b="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cs typeface="Courier New" panose="02070309020205020404" pitchFamily="49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14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1400" dirty="0">
                  <a:solidFill>
                    <a:srgbClr val="FFFF00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EC7C010E-9744-7441-94F9-7143323904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2927" y="4485237"/>
                <a:ext cx="1423933" cy="307777"/>
              </a:xfrm>
              <a:prstGeom prst="rect">
                <a:avLst/>
              </a:prstGeom>
              <a:blipFill>
                <a:blip r:embed="rId11"/>
                <a:stretch>
                  <a:fillRect l="-1786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5BFE7862-55FA-4A4B-B7A0-514BE2EFA115}"/>
                  </a:ext>
                </a:extLst>
              </p:cNvPr>
              <p:cNvSpPr txBox="1"/>
              <p:nvPr/>
            </p:nvSpPr>
            <p:spPr>
              <a:xfrm>
                <a:off x="8460006" y="4485237"/>
                <a:ext cx="142393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rgbClr val="FFFF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Input L </a:t>
                </a:r>
                <a:r>
                  <a:rPr lang="en-US" sz="1400" dirty="0">
                    <a:solidFill>
                      <a:srgbClr val="FFFF00"/>
                    </a:solidFill>
                    <a:cs typeface="Courier New" panose="02070309020205020404" pitchFamily="49" charset="0"/>
                  </a:rPr>
                  <a:t>=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14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cs typeface="Courier New" panose="02070309020205020404" pitchFamily="49" charset="0"/>
                              </a:rPr>
                            </m:ctrlPr>
                          </m:accPr>
                          <m:e>
                            <m:r>
                              <a:rPr lang="en-US" sz="1400" b="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cs typeface="Courier New" panose="02070309020205020404" pitchFamily="49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14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𝐿</m:t>
                        </m:r>
                      </m:sub>
                    </m:sSub>
                  </m:oMath>
                </a14:m>
                <a:endParaRPr lang="en-US" sz="1400" dirty="0">
                  <a:solidFill>
                    <a:srgbClr val="FFFF00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5BFE7862-55FA-4A4B-B7A0-514BE2EFA1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0006" y="4485237"/>
                <a:ext cx="1423933" cy="307777"/>
              </a:xfrm>
              <a:prstGeom prst="rect">
                <a:avLst/>
              </a:prstGeom>
              <a:blipFill>
                <a:blip r:embed="rId12"/>
                <a:stretch>
                  <a:fillRect l="-885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016065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F8D5EE-4012-0342-9941-828A7D79F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Recurrent Neural Network: Math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9801522-C481-6942-B424-A80FC28B0F55}"/>
                  </a:ext>
                </a:extLst>
              </p:cNvPr>
              <p:cNvSpPr txBox="1"/>
              <p:nvPr/>
            </p:nvSpPr>
            <p:spPr>
              <a:xfrm>
                <a:off x="5592294" y="3932785"/>
                <a:ext cx="5625281" cy="5458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FF40FF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rgbClr val="FF40FF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FF40FF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h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solidFill>
                                <a:srgbClr val="FF40FF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FF40FF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+1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=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ourier New" panose="02070309020205020404" pitchFamily="49" charset="0"/>
                        </a:rPr>
                        <m:t>𝜃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𝑖h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  <m:t>𝑏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𝑖h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hh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rgbClr val="FF40FF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rgbClr val="FF40FF"/>
                                      </a:solidFill>
                                      <a:latin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rgbClr val="FF40FF"/>
                                      </a:solidFill>
                                      <a:latin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  <m:t>h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solidFill>
                                    <a:srgbClr val="FF40FF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  <m:t>𝑏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h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h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9801522-C481-6942-B424-A80FC28B0F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2294" y="3932785"/>
                <a:ext cx="5625281" cy="545855"/>
              </a:xfrm>
              <a:prstGeom prst="rect">
                <a:avLst/>
              </a:prstGeom>
              <a:blipFill>
                <a:blip r:embed="rId2"/>
                <a:stretch>
                  <a:fillRect t="-4545"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A517D52-8B41-614D-AF2B-4F4520A4D845}"/>
              </a:ext>
            </a:extLst>
          </p:cNvPr>
          <p:cNvSpPr/>
          <p:nvPr/>
        </p:nvSpPr>
        <p:spPr>
          <a:xfrm>
            <a:off x="2172196" y="2889313"/>
            <a:ext cx="2625122" cy="2625122"/>
          </a:xfrm>
          <a:prstGeom prst="roundRect">
            <a:avLst/>
          </a:prstGeom>
          <a:solidFill>
            <a:schemeClr val="tx1">
              <a:lumMod val="50000"/>
              <a:alpha val="50196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330A3AD-A315-3747-BDF7-CB37801D4DA3}"/>
              </a:ext>
            </a:extLst>
          </p:cNvPr>
          <p:cNvCxnSpPr>
            <a:cxnSpLocks/>
            <a:endCxn id="6" idx="2"/>
          </p:cNvCxnSpPr>
          <p:nvPr/>
        </p:nvCxnSpPr>
        <p:spPr>
          <a:xfrm flipV="1">
            <a:off x="3484757" y="5514435"/>
            <a:ext cx="0" cy="5483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1F41569-2717-A643-BE57-563A8FE57A80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1508527" y="4201874"/>
            <a:ext cx="66366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A9FF97D-E15B-B347-BA16-0474409E8D87}"/>
                  </a:ext>
                </a:extLst>
              </p:cNvPr>
              <p:cNvSpPr txBox="1"/>
              <p:nvPr/>
            </p:nvSpPr>
            <p:spPr>
              <a:xfrm>
                <a:off x="3258428" y="6154321"/>
                <a:ext cx="45265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16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accPr>
                            <m:e>
                              <m:r>
                                <a:rPr lang="en-US" sz="16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sz="16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1600" dirty="0">
                  <a:solidFill>
                    <a:srgbClr val="FFFF00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A9FF97D-E15B-B347-BA16-0474409E8D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8428" y="6154321"/>
                <a:ext cx="452658" cy="338554"/>
              </a:xfrm>
              <a:prstGeom prst="rect">
                <a:avLst/>
              </a:prstGeom>
              <a:blipFill>
                <a:blip r:embed="rId3"/>
                <a:stretch>
                  <a:fillRect t="-18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4F7E294-9AFE-CE42-9AD7-58C84242DACD}"/>
                  </a:ext>
                </a:extLst>
              </p:cNvPr>
              <p:cNvSpPr txBox="1"/>
              <p:nvPr/>
            </p:nvSpPr>
            <p:spPr>
              <a:xfrm>
                <a:off x="1055869" y="4014387"/>
                <a:ext cx="452658" cy="3749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solidFill>
                                <a:srgbClr val="FF40FF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1600" i="1">
                                  <a:solidFill>
                                    <a:srgbClr val="FF40FF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accPr>
                            <m:e>
                              <m:r>
                                <a:rPr lang="en-US" sz="1600" b="0" i="1" smtClean="0">
                                  <a:solidFill>
                                    <a:srgbClr val="FF40FF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h</m:t>
                              </m:r>
                            </m:e>
                          </m:acc>
                        </m:e>
                        <m:sub>
                          <m:r>
                            <a:rPr lang="en-US" sz="1600" b="0" i="1" smtClean="0">
                              <a:solidFill>
                                <a:srgbClr val="FF40FF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1600" dirty="0">
                  <a:solidFill>
                    <a:srgbClr val="FF40FF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4F7E294-9AFE-CE42-9AD7-58C84242DA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869" y="4014387"/>
                <a:ext cx="452658" cy="37497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rapezoid 15">
            <a:extLst>
              <a:ext uri="{FF2B5EF4-FFF2-40B4-BE49-F238E27FC236}">
                <a16:creationId xmlns:a16="http://schemas.microsoft.com/office/drawing/2014/main" id="{F65EA788-2779-874D-A1E5-47119450504A}"/>
              </a:ext>
            </a:extLst>
          </p:cNvPr>
          <p:cNvSpPr/>
          <p:nvPr/>
        </p:nvSpPr>
        <p:spPr>
          <a:xfrm rot="5400000">
            <a:off x="1975230" y="3890324"/>
            <a:ext cx="1361309" cy="623099"/>
          </a:xfrm>
          <a:prstGeom prst="trapezoid">
            <a:avLst>
              <a:gd name="adj" fmla="val 40843"/>
            </a:avLst>
          </a:prstGeom>
          <a:solidFill>
            <a:srgbClr val="00905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rapezoid 16">
            <a:extLst>
              <a:ext uri="{FF2B5EF4-FFF2-40B4-BE49-F238E27FC236}">
                <a16:creationId xmlns:a16="http://schemas.microsoft.com/office/drawing/2014/main" id="{5AC2A00C-240A-B645-9ADA-A433219E300A}"/>
              </a:ext>
            </a:extLst>
          </p:cNvPr>
          <p:cNvSpPr/>
          <p:nvPr/>
        </p:nvSpPr>
        <p:spPr>
          <a:xfrm>
            <a:off x="2782248" y="4702258"/>
            <a:ext cx="1361309" cy="623099"/>
          </a:xfrm>
          <a:prstGeom prst="trapezoid">
            <a:avLst>
              <a:gd name="adj" fmla="val 40843"/>
            </a:avLst>
          </a:prstGeom>
          <a:solidFill>
            <a:srgbClr val="00905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5680D8F-4615-0145-8A92-D05912DE8FF2}"/>
              </a:ext>
            </a:extLst>
          </p:cNvPr>
          <p:cNvSpPr/>
          <p:nvPr/>
        </p:nvSpPr>
        <p:spPr>
          <a:xfrm>
            <a:off x="3157588" y="3896021"/>
            <a:ext cx="623099" cy="623099"/>
          </a:xfrm>
          <a:prstGeom prst="ellipse">
            <a:avLst/>
          </a:prstGeom>
          <a:solidFill>
            <a:srgbClr val="7F7F7F">
              <a:alpha val="50196"/>
            </a:srgb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40609BD-2EBC-C542-94E3-25288BB612C5}"/>
                  </a:ext>
                </a:extLst>
              </p:cNvPr>
              <p:cNvSpPr txBox="1"/>
              <p:nvPr/>
            </p:nvSpPr>
            <p:spPr>
              <a:xfrm>
                <a:off x="3226382" y="3932055"/>
                <a:ext cx="52129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∑</m:t>
                      </m:r>
                    </m:oMath>
                  </m:oMathPara>
                </a14:m>
                <a:endParaRPr lang="en-US" sz="105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40609BD-2EBC-C542-94E3-25288BB612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6382" y="3932055"/>
                <a:ext cx="521297" cy="523220"/>
              </a:xfrm>
              <a:prstGeom prst="rect">
                <a:avLst/>
              </a:prstGeom>
              <a:blipFill>
                <a:blip r:embed="rId5"/>
                <a:stretch>
                  <a:fillRect l="-4762" r="-4762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191D8F7A-348A-1F4F-84E9-ACF8015C691D}"/>
              </a:ext>
            </a:extLst>
          </p:cNvPr>
          <p:cNvSpPr txBox="1"/>
          <p:nvPr/>
        </p:nvSpPr>
        <p:spPr>
          <a:xfrm>
            <a:off x="3049166" y="4835794"/>
            <a:ext cx="8274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Linear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0C513F0-8386-E947-A0B5-3722520EDE9D}"/>
              </a:ext>
            </a:extLst>
          </p:cNvPr>
          <p:cNvSpPr txBox="1"/>
          <p:nvPr/>
        </p:nvSpPr>
        <p:spPr>
          <a:xfrm rot="5400000">
            <a:off x="2242148" y="4010451"/>
            <a:ext cx="8274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Linear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3456875-790C-274F-BDD2-2074E0774A4D}"/>
              </a:ext>
            </a:extLst>
          </p:cNvPr>
          <p:cNvCxnSpPr>
            <a:cxnSpLocks/>
            <a:stCxn id="31" idx="0"/>
          </p:cNvCxnSpPr>
          <p:nvPr/>
        </p:nvCxnSpPr>
        <p:spPr>
          <a:xfrm flipV="1">
            <a:off x="3465593" y="2361111"/>
            <a:ext cx="0" cy="73174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D32BA1D-E11E-1F45-B0CD-4F1D5DD1E0AF}"/>
                  </a:ext>
                </a:extLst>
              </p:cNvPr>
              <p:cNvSpPr txBox="1"/>
              <p:nvPr/>
            </p:nvSpPr>
            <p:spPr>
              <a:xfrm>
                <a:off x="3258426" y="1874453"/>
                <a:ext cx="452658" cy="3749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solidFill>
                                <a:srgbClr val="FF40FF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1600" i="1">
                                  <a:solidFill>
                                    <a:srgbClr val="FF40FF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accPr>
                            <m:e>
                              <m:r>
                                <a:rPr lang="en-US" sz="1600" b="0" i="1" smtClean="0">
                                  <a:solidFill>
                                    <a:srgbClr val="FF40FF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h</m:t>
                              </m:r>
                            </m:e>
                          </m:acc>
                        </m:e>
                        <m:sub>
                          <m:r>
                            <a:rPr lang="en-US" sz="1600" b="0" i="1" smtClean="0">
                              <a:solidFill>
                                <a:srgbClr val="FF40FF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𝑡</m:t>
                          </m:r>
                          <m:r>
                            <a:rPr lang="en-US" sz="1600" b="0" i="1" smtClean="0">
                              <a:solidFill>
                                <a:srgbClr val="FF40FF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1600" dirty="0">
                  <a:solidFill>
                    <a:srgbClr val="FF40FF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D32BA1D-E11E-1F45-B0CD-4F1D5DD1E0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8426" y="1874453"/>
                <a:ext cx="452658" cy="374974"/>
              </a:xfrm>
              <a:prstGeom prst="rect">
                <a:avLst/>
              </a:prstGeom>
              <a:blipFill>
                <a:blip r:embed="rId6"/>
                <a:stretch>
                  <a:fillRect r="-13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 27">
            <a:extLst>
              <a:ext uri="{FF2B5EF4-FFF2-40B4-BE49-F238E27FC236}">
                <a16:creationId xmlns:a16="http://schemas.microsoft.com/office/drawing/2014/main" id="{67063E65-4CD6-DB4F-A96C-2B2CF4461421}"/>
              </a:ext>
            </a:extLst>
          </p:cNvPr>
          <p:cNvSpPr/>
          <p:nvPr/>
        </p:nvSpPr>
        <p:spPr>
          <a:xfrm>
            <a:off x="5686275" y="3865344"/>
            <a:ext cx="5422559" cy="69996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32E6CC2-76C2-314B-ABC6-7BA14A71CDDD}"/>
              </a:ext>
            </a:extLst>
          </p:cNvPr>
          <p:cNvCxnSpPr>
            <a:cxnSpLocks/>
          </p:cNvCxnSpPr>
          <p:nvPr/>
        </p:nvCxnSpPr>
        <p:spPr>
          <a:xfrm flipV="1">
            <a:off x="6960520" y="4650019"/>
            <a:ext cx="0" cy="1284865"/>
          </a:xfrm>
          <a:prstGeom prst="straightConnector1">
            <a:avLst/>
          </a:prstGeom>
          <a:ln w="12700"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AD94F420-7484-0448-8FCF-F6D534718F94}"/>
              </a:ext>
            </a:extLst>
          </p:cNvPr>
          <p:cNvSpPr txBox="1"/>
          <p:nvPr/>
        </p:nvSpPr>
        <p:spPr>
          <a:xfrm>
            <a:off x="6096000" y="5932005"/>
            <a:ext cx="17584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50000"/>
                  </a:schemeClr>
                </a:solidFill>
                <a:cs typeface="Courier New" panose="02070309020205020404" pitchFamily="49" charset="0"/>
              </a:rPr>
              <a:t>Usually tanh</a:t>
            </a:r>
            <a:endParaRPr lang="en-US" sz="1400" b="1" dirty="0">
              <a:solidFill>
                <a:schemeClr val="tx1">
                  <a:lumMod val="50000"/>
                </a:schemeClr>
              </a:solidFill>
              <a:cs typeface="Courier New" panose="02070309020205020404" pitchFamily="49" charset="0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065852A6-59A7-CB4A-8B46-3AC1030FECCA}"/>
              </a:ext>
            </a:extLst>
          </p:cNvPr>
          <p:cNvSpPr/>
          <p:nvPr/>
        </p:nvSpPr>
        <p:spPr>
          <a:xfrm>
            <a:off x="3157588" y="3092859"/>
            <a:ext cx="616010" cy="616010"/>
          </a:xfrm>
          <a:prstGeom prst="ellipse">
            <a:avLst/>
          </a:prstGeom>
          <a:solidFill>
            <a:srgbClr val="7F7F7F">
              <a:alpha val="50196"/>
            </a:srgb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82450064-EA23-B647-99EE-A6142E1846B5}"/>
              </a:ext>
            </a:extLst>
          </p:cNvPr>
          <p:cNvCxnSpPr>
            <a:cxnSpLocks/>
            <a:stCxn id="18" idx="0"/>
            <a:endCxn id="31" idx="4"/>
          </p:cNvCxnSpPr>
          <p:nvPr/>
        </p:nvCxnSpPr>
        <p:spPr>
          <a:xfrm flipH="1" flipV="1">
            <a:off x="3465593" y="3708869"/>
            <a:ext cx="3545" cy="187152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D09A0A2-F256-D341-A76A-8F8DA53D53EB}"/>
                  </a:ext>
                </a:extLst>
              </p:cNvPr>
              <p:cNvSpPr txBox="1"/>
              <p:nvPr/>
            </p:nvSpPr>
            <p:spPr>
              <a:xfrm>
                <a:off x="3145816" y="3184045"/>
                <a:ext cx="67787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(∙)</m:t>
                      </m:r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D09A0A2-F256-D341-A76A-8F8DA53D53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5816" y="3184045"/>
                <a:ext cx="677878" cy="400110"/>
              </a:xfrm>
              <a:prstGeom prst="rect">
                <a:avLst/>
              </a:prstGeom>
              <a:blipFill>
                <a:blip r:embed="rId7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068615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FCEC3-D6C3-994D-9690-3485E40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Advantages of RNNS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7B9F99-BF0F-2A47-B34A-8B14122153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Allow our models to have </a:t>
            </a:r>
            <a:r>
              <a:rPr lang="en-US" b="1" dirty="0"/>
              <a:t>memory</a:t>
            </a:r>
          </a:p>
          <a:p>
            <a:r>
              <a:rPr lang="en-US" dirty="0"/>
              <a:t>Therefore, it is applicable to any sequential data processing and will be more compact than other architectures</a:t>
            </a:r>
          </a:p>
          <a:p>
            <a:pPr lvl="1"/>
            <a:r>
              <a:rPr lang="en-US" dirty="0"/>
              <a:t>Language Modeling / Text Generation</a:t>
            </a:r>
          </a:p>
          <a:p>
            <a:pPr lvl="1"/>
            <a:r>
              <a:rPr lang="en-US" dirty="0"/>
              <a:t>Machine Translation</a:t>
            </a:r>
          </a:p>
          <a:p>
            <a:pPr lvl="1"/>
            <a:r>
              <a:rPr lang="en-US" dirty="0"/>
              <a:t>Speech Recognition</a:t>
            </a:r>
          </a:p>
          <a:p>
            <a:pPr lvl="1"/>
            <a:r>
              <a:rPr lang="en-US" dirty="0"/>
              <a:t>Video Tagging</a:t>
            </a:r>
          </a:p>
          <a:p>
            <a:endParaRPr lang="en-US" dirty="0"/>
          </a:p>
          <a:p>
            <a:r>
              <a:rPr lang="en-US" dirty="0"/>
              <a:t>Variable input size </a:t>
            </a:r>
            <a:r>
              <a:rPr lang="en-US" sz="2000" dirty="0">
                <a:solidFill>
                  <a:srgbClr val="7F7F7F"/>
                </a:solidFill>
              </a:rPr>
              <a:t>(this is not possible in previous models without some clever tricks)</a:t>
            </a:r>
            <a:endParaRPr lang="en-US" dirty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08952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F0592C-7019-8F4D-B334-A65FB1BAC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with RNNs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D61A4C-C128-6148-B5CD-0A62DBBDA2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Exploding / Vanishing Gradients</a:t>
            </a:r>
          </a:p>
          <a:p>
            <a:endParaRPr lang="en-US" dirty="0"/>
          </a:p>
          <a:p>
            <a:r>
              <a:rPr lang="en-US" dirty="0"/>
              <a:t>Performance decreases as sequences get larger due to long-term dependencies, since each RNN cell only has access to the previous hidden state</a:t>
            </a:r>
          </a:p>
          <a:p>
            <a:endParaRPr lang="en-US" dirty="0"/>
          </a:p>
          <a:p>
            <a:r>
              <a:rPr lang="en-US" dirty="0"/>
              <a:t>Due to the sequential nature of RNNs, backprop is not computationally efficient nor parallelizable, so they are slow on GPUs</a:t>
            </a:r>
          </a:p>
        </p:txBody>
      </p:sp>
    </p:spTree>
    <p:extLst>
      <p:ext uri="{BB962C8B-B14F-4D97-AF65-F5344CB8AC3E}">
        <p14:creationId xmlns:p14="http://schemas.microsoft.com/office/powerpoint/2010/main" val="4904599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6026</TotalTime>
  <Words>922</Words>
  <Application>Microsoft Macintosh PowerPoint</Application>
  <PresentationFormat>Widescreen</PresentationFormat>
  <Paragraphs>227</Paragraphs>
  <Slides>20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Calibri</vt:lpstr>
      <vt:lpstr>Calibri Light</vt:lpstr>
      <vt:lpstr>Cambria Math</vt:lpstr>
      <vt:lpstr>Courier New</vt:lpstr>
      <vt:lpstr>Office Theme</vt:lpstr>
      <vt:lpstr>Lesson 4:  Recurrent Neural Networks</vt:lpstr>
      <vt:lpstr>Feed Forward Networks</vt:lpstr>
      <vt:lpstr>Recurrent Networks</vt:lpstr>
      <vt:lpstr>The Recurrent Neural Network: Architecture</vt:lpstr>
      <vt:lpstr>Reduction to Feed Forward Networks</vt:lpstr>
      <vt:lpstr>Unrolling the RNN</vt:lpstr>
      <vt:lpstr>The Recurrent Neural Network: Math</vt:lpstr>
      <vt:lpstr>Advantages of RNNS</vt:lpstr>
      <vt:lpstr>Problems with RNNs</vt:lpstr>
      <vt:lpstr>The Gated Recurrent Unit (GRU)</vt:lpstr>
      <vt:lpstr>The Gated Recurrent Unit (GRU)</vt:lpstr>
      <vt:lpstr>Long Short Term Memory Network (LSTM)</vt:lpstr>
      <vt:lpstr>Long Short Term Memory Network (LSTM)</vt:lpstr>
      <vt:lpstr>GRU and LSTM Intuition</vt:lpstr>
      <vt:lpstr>Assignment 5a</vt:lpstr>
      <vt:lpstr>Assignment 5a: Part 1</vt:lpstr>
      <vt:lpstr>Assignment 5a: Part 2</vt:lpstr>
      <vt:lpstr>Assignment 5b</vt:lpstr>
      <vt:lpstr>Assignment 5b: Architecture</vt:lpstr>
      <vt:lpstr>Assignment 5b: Architecture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Lesson 1:  Linear Classifiers</dc:title>
  <dc:creator>Eric Keilty</dc:creator>
  <cp:lastModifiedBy>Eric Keilty</cp:lastModifiedBy>
  <cp:revision>245</cp:revision>
  <dcterms:created xsi:type="dcterms:W3CDTF">2020-05-01T23:57:10Z</dcterms:created>
  <dcterms:modified xsi:type="dcterms:W3CDTF">2020-05-31T17:45:38Z</dcterms:modified>
</cp:coreProperties>
</file>